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2"/>
  </p:sldMasterIdLst>
  <p:notesMasterIdLst>
    <p:notesMasterId r:id="rId48"/>
  </p:notesMasterIdLst>
  <p:sldIdLst>
    <p:sldId id="256" r:id="rId3"/>
    <p:sldId id="260" r:id="rId4"/>
    <p:sldId id="309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300" r:id="rId42"/>
    <p:sldId id="301" r:id="rId43"/>
    <p:sldId id="302" r:id="rId44"/>
    <p:sldId id="303" r:id="rId45"/>
    <p:sldId id="307" r:id="rId46"/>
    <p:sldId id="308" r:id="rId4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B06036-DE02-4FB9-836A-8F3AE4490F16}" v="96" dt="2025-03-10T10:31:03.3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3792" autoAdjust="0"/>
  </p:normalViewPr>
  <p:slideViewPr>
    <p:cSldViewPr snapToGrid="0">
      <p:cViewPr varScale="1">
        <p:scale>
          <a:sx n="119" d="100"/>
          <a:sy n="119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microsoft.com/office/2016/11/relationships/changesInfo" Target="changesInfos/changesInfo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wari Girish" userId="3bf23f0e-6f28-46cf-b6de-4886dea1778c" providerId="ADAL" clId="{733D5E34-DA00-4664-84DD-E63A03D71373}"/>
    <pc:docChg chg="undo custSel modSld">
      <pc:chgData name="Tewari Girish" userId="3bf23f0e-6f28-46cf-b6de-4886dea1778c" providerId="ADAL" clId="{733D5E34-DA00-4664-84DD-E63A03D71373}" dt="2025-01-13T14:23:12.055" v="165" actId="14100"/>
      <pc:docMkLst>
        <pc:docMk/>
      </pc:docMkLst>
      <pc:sldChg chg="modSp mod">
        <pc:chgData name="Tewari Girish" userId="3bf23f0e-6f28-46cf-b6de-4886dea1778c" providerId="ADAL" clId="{733D5E34-DA00-4664-84DD-E63A03D71373}" dt="2025-01-13T14:13:29.243" v="6" actId="20577"/>
        <pc:sldMkLst>
          <pc:docMk/>
          <pc:sldMk cId="383527837" sldId="256"/>
        </pc:sldMkLst>
        <pc:spChg chg="mod">
          <ac:chgData name="Tewari Girish" userId="3bf23f0e-6f28-46cf-b6de-4886dea1778c" providerId="ADAL" clId="{733D5E34-DA00-4664-84DD-E63A03D71373}" dt="2025-01-13T14:13:29.243" v="6" actId="20577"/>
          <ac:spMkLst>
            <pc:docMk/>
            <pc:sldMk cId="383527837" sldId="256"/>
            <ac:spMk id="4" creationId="{00000000-0000-0000-0000-000000000000}"/>
          </ac:spMkLst>
        </pc:spChg>
      </pc:sldChg>
      <pc:sldChg chg="modSp mod">
        <pc:chgData name="Tewari Girish" userId="3bf23f0e-6f28-46cf-b6de-4886dea1778c" providerId="ADAL" clId="{733D5E34-DA00-4664-84DD-E63A03D71373}" dt="2025-01-13T14:18:49.615" v="74" actId="20577"/>
        <pc:sldMkLst>
          <pc:docMk/>
          <pc:sldMk cId="4222728065" sldId="262"/>
        </pc:sldMkLst>
        <pc:graphicFrameChg chg="mod modGraphic">
          <ac:chgData name="Tewari Girish" userId="3bf23f0e-6f28-46cf-b6de-4886dea1778c" providerId="ADAL" clId="{733D5E34-DA00-4664-84DD-E63A03D71373}" dt="2025-01-13T14:18:49.615" v="74" actId="20577"/>
          <ac:graphicFrameMkLst>
            <pc:docMk/>
            <pc:sldMk cId="4222728065" sldId="262"/>
            <ac:graphicFrameMk id="5" creationId="{00000000-0000-0000-0000-000000000000}"/>
          </ac:graphicFrameMkLst>
        </pc:graphicFrameChg>
      </pc:sldChg>
      <pc:sldChg chg="modSp mod">
        <pc:chgData name="Tewari Girish" userId="3bf23f0e-6f28-46cf-b6de-4886dea1778c" providerId="ADAL" clId="{733D5E34-DA00-4664-84DD-E63A03D71373}" dt="2025-01-13T14:23:12.055" v="165" actId="14100"/>
        <pc:sldMkLst>
          <pc:docMk/>
          <pc:sldMk cId="838256015" sldId="263"/>
        </pc:sldMkLst>
        <pc:graphicFrameChg chg="mod modGraphic">
          <ac:chgData name="Tewari Girish" userId="3bf23f0e-6f28-46cf-b6de-4886dea1778c" providerId="ADAL" clId="{733D5E34-DA00-4664-84DD-E63A03D71373}" dt="2025-01-13T14:23:12.055" v="165" actId="14100"/>
          <ac:graphicFrameMkLst>
            <pc:docMk/>
            <pc:sldMk cId="838256015" sldId="263"/>
            <ac:graphicFrameMk id="5" creationId="{00000000-0000-0000-0000-000000000000}"/>
          </ac:graphicFrameMkLst>
        </pc:graphicFrameChg>
      </pc:sldChg>
    </pc:docChg>
  </pc:docChgLst>
  <pc:docChgLst>
    <pc:chgData name="Tewari Girish" userId="3bf23f0e-6f28-46cf-b6de-4886dea1778c" providerId="ADAL" clId="{49B06036-DE02-4FB9-836A-8F3AE4490F16}"/>
    <pc:docChg chg="undo custSel delSld modSld">
      <pc:chgData name="Tewari Girish" userId="3bf23f0e-6f28-46cf-b6de-4886dea1778c" providerId="ADAL" clId="{49B06036-DE02-4FB9-836A-8F3AE4490F16}" dt="2025-03-10T10:34:31.870" v="1035" actId="6549"/>
      <pc:docMkLst>
        <pc:docMk/>
      </pc:docMkLst>
      <pc:sldChg chg="modSp mod">
        <pc:chgData name="Tewari Girish" userId="3bf23f0e-6f28-46cf-b6de-4886dea1778c" providerId="ADAL" clId="{49B06036-DE02-4FB9-836A-8F3AE4490F16}" dt="2025-03-03T07:32:53.741" v="285" actId="20577"/>
        <pc:sldMkLst>
          <pc:docMk/>
          <pc:sldMk cId="560806281" sldId="260"/>
        </pc:sldMkLst>
        <pc:spChg chg="mod">
          <ac:chgData name="Tewari Girish" userId="3bf23f0e-6f28-46cf-b6de-4886dea1778c" providerId="ADAL" clId="{49B06036-DE02-4FB9-836A-8F3AE4490F16}" dt="2025-02-28T07:11:43.807" v="11" actId="1076"/>
          <ac:spMkLst>
            <pc:docMk/>
            <pc:sldMk cId="560806281" sldId="260"/>
            <ac:spMk id="2" creationId="{00000000-0000-0000-0000-000000000000}"/>
          </ac:spMkLst>
        </pc:spChg>
        <pc:spChg chg="mod">
          <ac:chgData name="Tewari Girish" userId="3bf23f0e-6f28-46cf-b6de-4886dea1778c" providerId="ADAL" clId="{49B06036-DE02-4FB9-836A-8F3AE4490F16}" dt="2025-02-28T07:11:41.306" v="10" actId="1037"/>
          <ac:spMkLst>
            <pc:docMk/>
            <pc:sldMk cId="560806281" sldId="260"/>
            <ac:spMk id="3" creationId="{00000000-0000-0000-0000-000000000000}"/>
          </ac:spMkLst>
        </pc:spChg>
        <pc:spChg chg="mod">
          <ac:chgData name="Tewari Girish" userId="3bf23f0e-6f28-46cf-b6de-4886dea1778c" providerId="ADAL" clId="{49B06036-DE02-4FB9-836A-8F3AE4490F16}" dt="2025-03-03T07:32:53.741" v="285" actId="20577"/>
          <ac:spMkLst>
            <pc:docMk/>
            <pc:sldMk cId="560806281" sldId="260"/>
            <ac:spMk id="5" creationId="{00000000-0000-0000-0000-000000000000}"/>
          </ac:spMkLst>
        </pc:spChg>
      </pc:sldChg>
      <pc:sldChg chg="modSp mod">
        <pc:chgData name="Tewari Girish" userId="3bf23f0e-6f28-46cf-b6de-4886dea1778c" providerId="ADAL" clId="{49B06036-DE02-4FB9-836A-8F3AE4490F16}" dt="2025-03-10T07:26:05.042" v="533" actId="14100"/>
        <pc:sldMkLst>
          <pc:docMk/>
          <pc:sldMk cId="4222728065" sldId="262"/>
        </pc:sldMkLst>
        <pc:spChg chg="mod">
          <ac:chgData name="Tewari Girish" userId="3bf23f0e-6f28-46cf-b6de-4886dea1778c" providerId="ADAL" clId="{49B06036-DE02-4FB9-836A-8F3AE4490F16}" dt="2025-03-10T07:26:05.042" v="533" actId="14100"/>
          <ac:spMkLst>
            <pc:docMk/>
            <pc:sldMk cId="4222728065" sldId="262"/>
            <ac:spMk id="10242" creationId="{00000000-0000-0000-0000-000000000000}"/>
          </ac:spMkLst>
        </pc:spChg>
        <pc:graphicFrameChg chg="mod modGraphic">
          <ac:chgData name="Tewari Girish" userId="3bf23f0e-6f28-46cf-b6de-4886dea1778c" providerId="ADAL" clId="{49B06036-DE02-4FB9-836A-8F3AE4490F16}" dt="2025-02-28T07:14:17.084" v="42" actId="6549"/>
          <ac:graphicFrameMkLst>
            <pc:docMk/>
            <pc:sldMk cId="4222728065" sldId="262"/>
            <ac:graphicFrameMk id="5" creationId="{00000000-0000-0000-0000-000000000000}"/>
          </ac:graphicFrameMkLst>
        </pc:graphicFrameChg>
      </pc:sldChg>
      <pc:sldChg chg="modSp mod">
        <pc:chgData name="Tewari Girish" userId="3bf23f0e-6f28-46cf-b6de-4886dea1778c" providerId="ADAL" clId="{49B06036-DE02-4FB9-836A-8F3AE4490F16}" dt="2025-03-10T09:59:10.186" v="864" actId="20577"/>
        <pc:sldMkLst>
          <pc:docMk/>
          <pc:sldMk cId="838256015" sldId="263"/>
        </pc:sldMkLst>
        <pc:spChg chg="mod">
          <ac:chgData name="Tewari Girish" userId="3bf23f0e-6f28-46cf-b6de-4886dea1778c" providerId="ADAL" clId="{49B06036-DE02-4FB9-836A-8F3AE4490F16}" dt="2025-03-10T09:59:10.186" v="864" actId="20577"/>
          <ac:spMkLst>
            <pc:docMk/>
            <pc:sldMk cId="838256015" sldId="263"/>
            <ac:spMk id="11266" creationId="{00000000-0000-0000-0000-000000000000}"/>
          </ac:spMkLst>
        </pc:spChg>
        <pc:graphicFrameChg chg="modGraphic">
          <ac:chgData name="Tewari Girish" userId="3bf23f0e-6f28-46cf-b6de-4886dea1778c" providerId="ADAL" clId="{49B06036-DE02-4FB9-836A-8F3AE4490F16}" dt="2025-03-03T08:36:30.314" v="292" actId="20577"/>
          <ac:graphicFrameMkLst>
            <pc:docMk/>
            <pc:sldMk cId="838256015" sldId="263"/>
            <ac:graphicFrameMk id="5" creationId="{00000000-0000-0000-0000-000000000000}"/>
          </ac:graphicFrameMkLst>
        </pc:graphicFrameChg>
      </pc:sldChg>
      <pc:sldChg chg="modSp mod">
        <pc:chgData name="Tewari Girish" userId="3bf23f0e-6f28-46cf-b6de-4886dea1778c" providerId="ADAL" clId="{49B06036-DE02-4FB9-836A-8F3AE4490F16}" dt="2025-03-10T10:00:32.126" v="929" actId="20577"/>
        <pc:sldMkLst>
          <pc:docMk/>
          <pc:sldMk cId="4040766515" sldId="264"/>
        </pc:sldMkLst>
        <pc:spChg chg="mod">
          <ac:chgData name="Tewari Girish" userId="3bf23f0e-6f28-46cf-b6de-4886dea1778c" providerId="ADAL" clId="{49B06036-DE02-4FB9-836A-8F3AE4490F16}" dt="2025-03-10T10:00:32.126" v="929" actId="20577"/>
          <ac:spMkLst>
            <pc:docMk/>
            <pc:sldMk cId="4040766515" sldId="264"/>
            <ac:spMk id="4" creationId="{00000000-0000-0000-0000-000000000000}"/>
          </ac:spMkLst>
        </pc:spChg>
        <pc:spChg chg="mod">
          <ac:chgData name="Tewari Girish" userId="3bf23f0e-6f28-46cf-b6de-4886dea1778c" providerId="ADAL" clId="{49B06036-DE02-4FB9-836A-8F3AE4490F16}" dt="2025-03-10T10:00:18.684" v="927" actId="20577"/>
          <ac:spMkLst>
            <pc:docMk/>
            <pc:sldMk cId="4040766515" sldId="264"/>
            <ac:spMk id="12291" creationId="{00000000-0000-0000-0000-000000000000}"/>
          </ac:spMkLst>
        </pc:spChg>
      </pc:sldChg>
      <pc:sldChg chg="addSp modSp mod">
        <pc:chgData name="Tewari Girish" userId="3bf23f0e-6f28-46cf-b6de-4886dea1778c" providerId="ADAL" clId="{49B06036-DE02-4FB9-836A-8F3AE4490F16}" dt="2025-03-10T10:02:32.734" v="942" actId="1076"/>
        <pc:sldMkLst>
          <pc:docMk/>
          <pc:sldMk cId="4129010424" sldId="265"/>
        </pc:sldMkLst>
        <pc:spChg chg="mod">
          <ac:chgData name="Tewari Girish" userId="3bf23f0e-6f28-46cf-b6de-4886dea1778c" providerId="ADAL" clId="{49B06036-DE02-4FB9-836A-8F3AE4490F16}" dt="2025-03-10T10:01:56.951" v="936" actId="1076"/>
          <ac:spMkLst>
            <pc:docMk/>
            <pc:sldMk cId="4129010424" sldId="265"/>
            <ac:spMk id="13315" creationId="{00000000-0000-0000-0000-000000000000}"/>
          </ac:spMkLst>
        </pc:spChg>
        <pc:spChg chg="mod">
          <ac:chgData name="Tewari Girish" userId="3bf23f0e-6f28-46cf-b6de-4886dea1778c" providerId="ADAL" clId="{49B06036-DE02-4FB9-836A-8F3AE4490F16}" dt="2025-03-10T10:02:32.734" v="942" actId="1076"/>
          <ac:spMkLst>
            <pc:docMk/>
            <pc:sldMk cId="4129010424" sldId="265"/>
            <ac:spMk id="13317" creationId="{00000000-0000-0000-0000-000000000000}"/>
          </ac:spMkLst>
        </pc:spChg>
        <pc:picChg chg="add mod">
          <ac:chgData name="Tewari Girish" userId="3bf23f0e-6f28-46cf-b6de-4886dea1778c" providerId="ADAL" clId="{49B06036-DE02-4FB9-836A-8F3AE4490F16}" dt="2025-03-10T10:02:11.484" v="941" actId="1076"/>
          <ac:picMkLst>
            <pc:docMk/>
            <pc:sldMk cId="4129010424" sldId="265"/>
            <ac:picMk id="3" creationId="{798C5155-3A94-4B2F-BB8A-D09DF2DF9671}"/>
          </ac:picMkLst>
        </pc:picChg>
        <pc:picChg chg="mod">
          <ac:chgData name="Tewari Girish" userId="3bf23f0e-6f28-46cf-b6de-4886dea1778c" providerId="ADAL" clId="{49B06036-DE02-4FB9-836A-8F3AE4490F16}" dt="2025-03-10T10:01:38.399" v="930" actId="1076"/>
          <ac:picMkLst>
            <pc:docMk/>
            <pc:sldMk cId="4129010424" sldId="265"/>
            <ac:picMk id="13316" creationId="{00000000-0000-0000-0000-000000000000}"/>
          </ac:picMkLst>
        </pc:picChg>
      </pc:sldChg>
      <pc:sldChg chg="addSp delSp modSp mod">
        <pc:chgData name="Tewari Girish" userId="3bf23f0e-6f28-46cf-b6de-4886dea1778c" providerId="ADAL" clId="{49B06036-DE02-4FB9-836A-8F3AE4490F16}" dt="2025-03-10T10:03:25.934" v="946" actId="14100"/>
        <pc:sldMkLst>
          <pc:docMk/>
          <pc:sldMk cId="1095426136" sldId="266"/>
        </pc:sldMkLst>
        <pc:spChg chg="mod">
          <ac:chgData name="Tewari Girish" userId="3bf23f0e-6f28-46cf-b6de-4886dea1778c" providerId="ADAL" clId="{49B06036-DE02-4FB9-836A-8F3AE4490F16}" dt="2025-03-10T10:03:17.101" v="945" actId="6549"/>
          <ac:spMkLst>
            <pc:docMk/>
            <pc:sldMk cId="1095426136" sldId="266"/>
            <ac:spMk id="14339" creationId="{00000000-0000-0000-0000-000000000000}"/>
          </ac:spMkLst>
        </pc:spChg>
        <pc:picChg chg="del">
          <ac:chgData name="Tewari Girish" userId="3bf23f0e-6f28-46cf-b6de-4886dea1778c" providerId="ADAL" clId="{49B06036-DE02-4FB9-836A-8F3AE4490F16}" dt="2025-02-28T07:19:55.448" v="52" actId="478"/>
          <ac:picMkLst>
            <pc:docMk/>
            <pc:sldMk cId="1095426136" sldId="266"/>
            <ac:picMk id="3" creationId="{4FB15E3F-4088-4EEC-8ACB-0F98BFB32D4C}"/>
          </ac:picMkLst>
        </pc:picChg>
        <pc:picChg chg="add mod ord">
          <ac:chgData name="Tewari Girish" userId="3bf23f0e-6f28-46cf-b6de-4886dea1778c" providerId="ADAL" clId="{49B06036-DE02-4FB9-836A-8F3AE4490F16}" dt="2025-02-28T07:22:56.417" v="64" actId="1076"/>
          <ac:picMkLst>
            <pc:docMk/>
            <pc:sldMk cId="1095426136" sldId="266"/>
            <ac:picMk id="6" creationId="{708DF482-DC88-C1AD-24C1-1F21A5D2B008}"/>
          </ac:picMkLst>
        </pc:picChg>
        <pc:picChg chg="del">
          <ac:chgData name="Tewari Girish" userId="3bf23f0e-6f28-46cf-b6de-4886dea1778c" providerId="ADAL" clId="{49B06036-DE02-4FB9-836A-8F3AE4490F16}" dt="2025-02-28T07:19:51.202" v="51" actId="478"/>
          <ac:picMkLst>
            <pc:docMk/>
            <pc:sldMk cId="1095426136" sldId="266"/>
            <ac:picMk id="14341" creationId="{00000000-0000-0000-0000-000000000000}"/>
          </ac:picMkLst>
        </pc:picChg>
        <pc:cxnChg chg="mod">
          <ac:chgData name="Tewari Girish" userId="3bf23f0e-6f28-46cf-b6de-4886dea1778c" providerId="ADAL" clId="{49B06036-DE02-4FB9-836A-8F3AE4490F16}" dt="2025-03-03T07:36:32.744" v="286" actId="14100"/>
          <ac:cxnSpMkLst>
            <pc:docMk/>
            <pc:sldMk cId="1095426136" sldId="266"/>
            <ac:cxnSpMk id="5" creationId="{9EA6328E-B5AC-4FAE-B444-D38930F5E593}"/>
          </ac:cxnSpMkLst>
        </pc:cxnChg>
        <pc:cxnChg chg="mod">
          <ac:chgData name="Tewari Girish" userId="3bf23f0e-6f28-46cf-b6de-4886dea1778c" providerId="ADAL" clId="{49B06036-DE02-4FB9-836A-8F3AE4490F16}" dt="2025-03-10T10:03:25.934" v="946" actId="14100"/>
          <ac:cxnSpMkLst>
            <pc:docMk/>
            <pc:sldMk cId="1095426136" sldId="266"/>
            <ac:cxnSpMk id="9" creationId="{D18CB7E0-FD56-47EA-BAF4-048531CAA859}"/>
          </ac:cxnSpMkLst>
        </pc:cxnChg>
      </pc:sldChg>
      <pc:sldChg chg="modSp mod">
        <pc:chgData name="Tewari Girish" userId="3bf23f0e-6f28-46cf-b6de-4886dea1778c" providerId="ADAL" clId="{49B06036-DE02-4FB9-836A-8F3AE4490F16}" dt="2025-02-28T07:23:12.008" v="67" actId="33524"/>
        <pc:sldMkLst>
          <pc:docMk/>
          <pc:sldMk cId="3463770301" sldId="267"/>
        </pc:sldMkLst>
        <pc:spChg chg="mod">
          <ac:chgData name="Tewari Girish" userId="3bf23f0e-6f28-46cf-b6de-4886dea1778c" providerId="ADAL" clId="{49B06036-DE02-4FB9-836A-8F3AE4490F16}" dt="2025-02-28T07:23:12.008" v="67" actId="33524"/>
          <ac:spMkLst>
            <pc:docMk/>
            <pc:sldMk cId="3463770301" sldId="267"/>
            <ac:spMk id="15362" creationId="{00000000-0000-0000-0000-000000000000}"/>
          </ac:spMkLst>
        </pc:spChg>
      </pc:sldChg>
      <pc:sldChg chg="modSp mod">
        <pc:chgData name="Tewari Girish" userId="3bf23f0e-6f28-46cf-b6de-4886dea1778c" providerId="ADAL" clId="{49B06036-DE02-4FB9-836A-8F3AE4490F16}" dt="2025-02-28T07:25:03.252" v="204" actId="20577"/>
        <pc:sldMkLst>
          <pc:docMk/>
          <pc:sldMk cId="1732179219" sldId="268"/>
        </pc:sldMkLst>
        <pc:spChg chg="mod">
          <ac:chgData name="Tewari Girish" userId="3bf23f0e-6f28-46cf-b6de-4886dea1778c" providerId="ADAL" clId="{49B06036-DE02-4FB9-836A-8F3AE4490F16}" dt="2025-02-28T07:25:03.252" v="204" actId="20577"/>
          <ac:spMkLst>
            <pc:docMk/>
            <pc:sldMk cId="1732179219" sldId="268"/>
            <ac:spMk id="3" creationId="{00000000-0000-0000-0000-000000000000}"/>
          </ac:spMkLst>
        </pc:spChg>
      </pc:sldChg>
      <pc:sldChg chg="addSp modSp mod">
        <pc:chgData name="Tewari Girish" userId="3bf23f0e-6f28-46cf-b6de-4886dea1778c" providerId="ADAL" clId="{49B06036-DE02-4FB9-836A-8F3AE4490F16}" dt="2025-03-10T07:47:58.951" v="538" actId="11529"/>
        <pc:sldMkLst>
          <pc:docMk/>
          <pc:sldMk cId="449367234" sldId="269"/>
        </pc:sldMkLst>
        <pc:spChg chg="mod">
          <ac:chgData name="Tewari Girish" userId="3bf23f0e-6f28-46cf-b6de-4886dea1778c" providerId="ADAL" clId="{49B06036-DE02-4FB9-836A-8F3AE4490F16}" dt="2025-03-10T07:47:39.893" v="537" actId="1076"/>
          <ac:spMkLst>
            <pc:docMk/>
            <pc:sldMk cId="449367234" sldId="269"/>
            <ac:spMk id="17412" creationId="{00000000-0000-0000-0000-000000000000}"/>
          </ac:spMkLst>
        </pc:spChg>
        <pc:spChg chg="mod">
          <ac:chgData name="Tewari Girish" userId="3bf23f0e-6f28-46cf-b6de-4886dea1778c" providerId="ADAL" clId="{49B06036-DE02-4FB9-836A-8F3AE4490F16}" dt="2025-03-03T08:37:46.772" v="293" actId="1076"/>
          <ac:spMkLst>
            <pc:docMk/>
            <pc:sldMk cId="449367234" sldId="269"/>
            <ac:spMk id="17413" creationId="{00000000-0000-0000-0000-000000000000}"/>
          </ac:spMkLst>
        </pc:spChg>
        <pc:picChg chg="mod">
          <ac:chgData name="Tewari Girish" userId="3bf23f0e-6f28-46cf-b6de-4886dea1778c" providerId="ADAL" clId="{49B06036-DE02-4FB9-836A-8F3AE4490F16}" dt="2025-03-10T07:47:30.932" v="536" actId="14100"/>
          <ac:picMkLst>
            <pc:docMk/>
            <pc:sldMk cId="449367234" sldId="269"/>
            <ac:picMk id="17411" creationId="{00000000-0000-0000-0000-000000000000}"/>
          </ac:picMkLst>
        </pc:picChg>
        <pc:cxnChg chg="add">
          <ac:chgData name="Tewari Girish" userId="3bf23f0e-6f28-46cf-b6de-4886dea1778c" providerId="ADAL" clId="{49B06036-DE02-4FB9-836A-8F3AE4490F16}" dt="2025-03-10T07:47:58.951" v="538" actId="11529"/>
          <ac:cxnSpMkLst>
            <pc:docMk/>
            <pc:sldMk cId="449367234" sldId="269"/>
            <ac:cxnSpMk id="3" creationId="{E4C5A0C4-8D63-6DA9-4502-7800754DD0B9}"/>
          </ac:cxnSpMkLst>
        </pc:cxnChg>
      </pc:sldChg>
      <pc:sldChg chg="del">
        <pc:chgData name="Tewari Girish" userId="3bf23f0e-6f28-46cf-b6de-4886dea1778c" providerId="ADAL" clId="{49B06036-DE02-4FB9-836A-8F3AE4490F16}" dt="2025-02-28T07:29:21.485" v="216" actId="47"/>
        <pc:sldMkLst>
          <pc:docMk/>
          <pc:sldMk cId="3957043645" sldId="270"/>
        </pc:sldMkLst>
      </pc:sldChg>
      <pc:sldChg chg="modSp mod">
        <pc:chgData name="Tewari Girish" userId="3bf23f0e-6f28-46cf-b6de-4886dea1778c" providerId="ADAL" clId="{49B06036-DE02-4FB9-836A-8F3AE4490F16}" dt="2025-02-28T07:29:48.573" v="221" actId="5793"/>
        <pc:sldMkLst>
          <pc:docMk/>
          <pc:sldMk cId="3157580005" sldId="271"/>
        </pc:sldMkLst>
        <pc:spChg chg="mod">
          <ac:chgData name="Tewari Girish" userId="3bf23f0e-6f28-46cf-b6de-4886dea1778c" providerId="ADAL" clId="{49B06036-DE02-4FB9-836A-8F3AE4490F16}" dt="2025-02-28T07:29:48.573" v="221" actId="5793"/>
          <ac:spMkLst>
            <pc:docMk/>
            <pc:sldMk cId="3157580005" sldId="271"/>
            <ac:spMk id="19459" creationId="{00000000-0000-0000-0000-000000000000}"/>
          </ac:spMkLst>
        </pc:spChg>
      </pc:sldChg>
      <pc:sldChg chg="modSp">
        <pc:chgData name="Tewari Girish" userId="3bf23f0e-6f28-46cf-b6de-4886dea1778c" providerId="ADAL" clId="{49B06036-DE02-4FB9-836A-8F3AE4490F16}" dt="2025-03-10T07:49:45.458" v="540" actId="20577"/>
        <pc:sldMkLst>
          <pc:docMk/>
          <pc:sldMk cId="2425980993" sldId="272"/>
        </pc:sldMkLst>
        <pc:spChg chg="mod">
          <ac:chgData name="Tewari Girish" userId="3bf23f0e-6f28-46cf-b6de-4886dea1778c" providerId="ADAL" clId="{49B06036-DE02-4FB9-836A-8F3AE4490F16}" dt="2025-03-10T07:49:45.458" v="540" actId="20577"/>
          <ac:spMkLst>
            <pc:docMk/>
            <pc:sldMk cId="2425980993" sldId="272"/>
            <ac:spMk id="4" creationId="{00000000-0000-0000-0000-000000000000}"/>
          </ac:spMkLst>
        </pc:spChg>
      </pc:sldChg>
      <pc:sldChg chg="modSp mod">
        <pc:chgData name="Tewari Girish" userId="3bf23f0e-6f28-46cf-b6de-4886dea1778c" providerId="ADAL" clId="{49B06036-DE02-4FB9-836A-8F3AE4490F16}" dt="2025-03-10T10:26:44.103" v="978" actId="20577"/>
        <pc:sldMkLst>
          <pc:docMk/>
          <pc:sldMk cId="4200462808" sldId="274"/>
        </pc:sldMkLst>
        <pc:spChg chg="mod">
          <ac:chgData name="Tewari Girish" userId="3bf23f0e-6f28-46cf-b6de-4886dea1778c" providerId="ADAL" clId="{49B06036-DE02-4FB9-836A-8F3AE4490F16}" dt="2025-03-10T10:26:44.103" v="978" actId="20577"/>
          <ac:spMkLst>
            <pc:docMk/>
            <pc:sldMk cId="4200462808" sldId="274"/>
            <ac:spMk id="22531" creationId="{00000000-0000-0000-0000-000000000000}"/>
          </ac:spMkLst>
        </pc:spChg>
      </pc:sldChg>
      <pc:sldChg chg="modSp">
        <pc:chgData name="Tewari Girish" userId="3bf23f0e-6f28-46cf-b6de-4886dea1778c" providerId="ADAL" clId="{49B06036-DE02-4FB9-836A-8F3AE4490F16}" dt="2025-02-28T07:31:32.734" v="230" actId="14100"/>
        <pc:sldMkLst>
          <pc:docMk/>
          <pc:sldMk cId="426887140" sldId="277"/>
        </pc:sldMkLst>
        <pc:spChg chg="mod">
          <ac:chgData name="Tewari Girish" userId="3bf23f0e-6f28-46cf-b6de-4886dea1778c" providerId="ADAL" clId="{49B06036-DE02-4FB9-836A-8F3AE4490F16}" dt="2025-02-28T07:31:32.734" v="230" actId="14100"/>
          <ac:spMkLst>
            <pc:docMk/>
            <pc:sldMk cId="426887140" sldId="277"/>
            <ac:spMk id="8" creationId="{C48442DA-F8B7-47B6-A8E2-50EDC2018C2F}"/>
          </ac:spMkLst>
        </pc:spChg>
        <pc:spChg chg="mod">
          <ac:chgData name="Tewari Girish" userId="3bf23f0e-6f28-46cf-b6de-4886dea1778c" providerId="ADAL" clId="{49B06036-DE02-4FB9-836A-8F3AE4490F16}" dt="2025-02-28T07:31:25.185" v="227" actId="1076"/>
          <ac:spMkLst>
            <pc:docMk/>
            <pc:sldMk cId="426887140" sldId="277"/>
            <ac:spMk id="25603" creationId="{00000000-0000-0000-0000-000000000000}"/>
          </ac:spMkLst>
        </pc:spChg>
        <pc:picChg chg="mod">
          <ac:chgData name="Tewari Girish" userId="3bf23f0e-6f28-46cf-b6de-4886dea1778c" providerId="ADAL" clId="{49B06036-DE02-4FB9-836A-8F3AE4490F16}" dt="2025-02-28T07:31:22.107" v="226" actId="14100"/>
          <ac:picMkLst>
            <pc:docMk/>
            <pc:sldMk cId="426887140" sldId="277"/>
            <ac:picMk id="2" creationId="{07DCEA53-FC57-4ACE-B15E-72B7F0D17B9C}"/>
          </ac:picMkLst>
        </pc:picChg>
      </pc:sldChg>
      <pc:sldChg chg="modSp mod">
        <pc:chgData name="Tewari Girish" userId="3bf23f0e-6f28-46cf-b6de-4886dea1778c" providerId="ADAL" clId="{49B06036-DE02-4FB9-836A-8F3AE4490F16}" dt="2025-03-03T11:36:19.337" v="304" actId="20577"/>
        <pc:sldMkLst>
          <pc:docMk/>
          <pc:sldMk cId="4010158091" sldId="282"/>
        </pc:sldMkLst>
        <pc:spChg chg="mod">
          <ac:chgData name="Tewari Girish" userId="3bf23f0e-6f28-46cf-b6de-4886dea1778c" providerId="ADAL" clId="{49B06036-DE02-4FB9-836A-8F3AE4490F16}" dt="2025-03-03T11:36:19.337" v="304" actId="20577"/>
          <ac:spMkLst>
            <pc:docMk/>
            <pc:sldMk cId="4010158091" sldId="282"/>
            <ac:spMk id="6" creationId="{00000000-0000-0000-0000-000000000000}"/>
          </ac:spMkLst>
        </pc:spChg>
      </pc:sldChg>
      <pc:sldChg chg="modSp mod">
        <pc:chgData name="Tewari Girish" userId="3bf23f0e-6f28-46cf-b6de-4886dea1778c" providerId="ADAL" clId="{49B06036-DE02-4FB9-836A-8F3AE4490F16}" dt="2025-03-03T11:36:55.720" v="314" actId="20577"/>
        <pc:sldMkLst>
          <pc:docMk/>
          <pc:sldMk cId="1221960616" sldId="283"/>
        </pc:sldMkLst>
        <pc:spChg chg="mod">
          <ac:chgData name="Tewari Girish" userId="3bf23f0e-6f28-46cf-b6de-4886dea1778c" providerId="ADAL" clId="{49B06036-DE02-4FB9-836A-8F3AE4490F16}" dt="2025-03-03T11:36:55.720" v="314" actId="20577"/>
          <ac:spMkLst>
            <pc:docMk/>
            <pc:sldMk cId="1221960616" sldId="283"/>
            <ac:spMk id="31747" creationId="{00000000-0000-0000-0000-000000000000}"/>
          </ac:spMkLst>
        </pc:spChg>
      </pc:sldChg>
      <pc:sldChg chg="modSp">
        <pc:chgData name="Tewari Girish" userId="3bf23f0e-6f28-46cf-b6de-4886dea1778c" providerId="ADAL" clId="{49B06036-DE02-4FB9-836A-8F3AE4490F16}" dt="2025-03-03T11:38:33.591" v="321" actId="20577"/>
        <pc:sldMkLst>
          <pc:docMk/>
          <pc:sldMk cId="2472888187" sldId="290"/>
        </pc:sldMkLst>
        <pc:spChg chg="mod">
          <ac:chgData name="Tewari Girish" userId="3bf23f0e-6f28-46cf-b6de-4886dea1778c" providerId="ADAL" clId="{49B06036-DE02-4FB9-836A-8F3AE4490F16}" dt="2025-03-03T11:38:33.591" v="321" actId="20577"/>
          <ac:spMkLst>
            <pc:docMk/>
            <pc:sldMk cId="2472888187" sldId="290"/>
            <ac:spMk id="4" creationId="{00000000-0000-0000-0000-000000000000}"/>
          </ac:spMkLst>
        </pc:spChg>
      </pc:sldChg>
      <pc:sldChg chg="delSp modSp mod modAnim">
        <pc:chgData name="Tewari Girish" userId="3bf23f0e-6f28-46cf-b6de-4886dea1778c" providerId="ADAL" clId="{49B06036-DE02-4FB9-836A-8F3AE4490F16}" dt="2025-03-03T11:39:21.390" v="325" actId="1076"/>
        <pc:sldMkLst>
          <pc:docMk/>
          <pc:sldMk cId="1134384083" sldId="292"/>
        </pc:sldMkLst>
        <pc:spChg chg="mod">
          <ac:chgData name="Tewari Girish" userId="3bf23f0e-6f28-46cf-b6de-4886dea1778c" providerId="ADAL" clId="{49B06036-DE02-4FB9-836A-8F3AE4490F16}" dt="2025-03-03T11:39:21.390" v="325" actId="1076"/>
          <ac:spMkLst>
            <pc:docMk/>
            <pc:sldMk cId="1134384083" sldId="292"/>
            <ac:spMk id="2" creationId="{00000000-0000-0000-0000-000000000000}"/>
          </ac:spMkLst>
        </pc:spChg>
        <pc:spChg chg="mod">
          <ac:chgData name="Tewari Girish" userId="3bf23f0e-6f28-46cf-b6de-4886dea1778c" providerId="ADAL" clId="{49B06036-DE02-4FB9-836A-8F3AE4490F16}" dt="2025-02-28T07:34:57.159" v="258" actId="14100"/>
          <ac:spMkLst>
            <pc:docMk/>
            <pc:sldMk cId="1134384083" sldId="292"/>
            <ac:spMk id="4" creationId="{23688C7D-D283-4692-B6A6-0D1E937C5DCB}"/>
          </ac:spMkLst>
        </pc:spChg>
        <pc:spChg chg="mod">
          <ac:chgData name="Tewari Girish" userId="3bf23f0e-6f28-46cf-b6de-4886dea1778c" providerId="ADAL" clId="{49B06036-DE02-4FB9-836A-8F3AE4490F16}" dt="2025-03-03T11:39:17.142" v="324" actId="1076"/>
          <ac:spMkLst>
            <pc:docMk/>
            <pc:sldMk cId="1134384083" sldId="292"/>
            <ac:spMk id="10" creationId="{00000000-0000-0000-0000-000000000000}"/>
          </ac:spMkLst>
        </pc:spChg>
        <pc:spChg chg="del">
          <ac:chgData name="Tewari Girish" userId="3bf23f0e-6f28-46cf-b6de-4886dea1778c" providerId="ADAL" clId="{49B06036-DE02-4FB9-836A-8F3AE4490F16}" dt="2025-02-28T07:34:47.880" v="256" actId="478"/>
          <ac:spMkLst>
            <pc:docMk/>
            <pc:sldMk cId="1134384083" sldId="292"/>
            <ac:spMk id="16" creationId="{00000000-0000-0000-0000-000000000000}"/>
          </ac:spMkLst>
        </pc:spChg>
        <pc:spChg chg="del">
          <ac:chgData name="Tewari Girish" userId="3bf23f0e-6f28-46cf-b6de-4886dea1778c" providerId="ADAL" clId="{49B06036-DE02-4FB9-836A-8F3AE4490F16}" dt="2025-02-28T07:34:46.066" v="255" actId="478"/>
          <ac:spMkLst>
            <pc:docMk/>
            <pc:sldMk cId="1134384083" sldId="292"/>
            <ac:spMk id="18" creationId="{00000000-0000-0000-0000-000000000000}"/>
          </ac:spMkLst>
        </pc:spChg>
        <pc:spChg chg="mod">
          <ac:chgData name="Tewari Girish" userId="3bf23f0e-6f28-46cf-b6de-4886dea1778c" providerId="ADAL" clId="{49B06036-DE02-4FB9-836A-8F3AE4490F16}" dt="2025-03-03T11:38:54.920" v="322" actId="313"/>
          <ac:spMkLst>
            <pc:docMk/>
            <pc:sldMk cId="1134384083" sldId="292"/>
            <ac:spMk id="40963" creationId="{00000000-0000-0000-0000-000000000000}"/>
          </ac:spMkLst>
        </pc:spChg>
        <pc:picChg chg="mod">
          <ac:chgData name="Tewari Girish" userId="3bf23f0e-6f28-46cf-b6de-4886dea1778c" providerId="ADAL" clId="{49B06036-DE02-4FB9-836A-8F3AE4490F16}" dt="2025-02-28T07:34:50.968" v="257" actId="1076"/>
          <ac:picMkLst>
            <pc:docMk/>
            <pc:sldMk cId="1134384083" sldId="292"/>
            <ac:picMk id="3" creationId="{753B1BA0-2864-4C6B-BE70-46C565DE4EDC}"/>
          </ac:picMkLst>
        </pc:picChg>
        <pc:cxnChg chg="mod">
          <ac:chgData name="Tewari Girish" userId="3bf23f0e-6f28-46cf-b6de-4886dea1778c" providerId="ADAL" clId="{49B06036-DE02-4FB9-836A-8F3AE4490F16}" dt="2025-02-28T07:34:03.159" v="237" actId="14100"/>
          <ac:cxnSpMkLst>
            <pc:docMk/>
            <pc:sldMk cId="1134384083" sldId="292"/>
            <ac:cxnSpMk id="5" creationId="{7E99293E-464E-4282-91D7-3A60DC4DB7C1}"/>
          </ac:cxnSpMkLst>
        </pc:cxnChg>
      </pc:sldChg>
      <pc:sldChg chg="modSp">
        <pc:chgData name="Tewari Girish" userId="3bf23f0e-6f28-46cf-b6de-4886dea1778c" providerId="ADAL" clId="{49B06036-DE02-4FB9-836A-8F3AE4490F16}" dt="2025-03-10T10:31:03.386" v="986" actId="6549"/>
        <pc:sldMkLst>
          <pc:docMk/>
          <pc:sldMk cId="86998819" sldId="293"/>
        </pc:sldMkLst>
        <pc:spChg chg="mod">
          <ac:chgData name="Tewari Girish" userId="3bf23f0e-6f28-46cf-b6de-4886dea1778c" providerId="ADAL" clId="{49B06036-DE02-4FB9-836A-8F3AE4490F16}" dt="2025-03-10T10:31:03.386" v="986" actId="6549"/>
          <ac:spMkLst>
            <pc:docMk/>
            <pc:sldMk cId="86998819" sldId="293"/>
            <ac:spMk id="2" creationId="{00000000-0000-0000-0000-000000000000}"/>
          </ac:spMkLst>
        </pc:spChg>
      </pc:sldChg>
      <pc:sldChg chg="modSp mod">
        <pc:chgData name="Tewari Girish" userId="3bf23f0e-6f28-46cf-b6de-4886dea1778c" providerId="ADAL" clId="{49B06036-DE02-4FB9-836A-8F3AE4490F16}" dt="2025-03-03T12:08:26.607" v="529" actId="1076"/>
        <pc:sldMkLst>
          <pc:docMk/>
          <pc:sldMk cId="1928845006" sldId="294"/>
        </pc:sldMkLst>
        <pc:spChg chg="mod">
          <ac:chgData name="Tewari Girish" userId="3bf23f0e-6f28-46cf-b6de-4886dea1778c" providerId="ADAL" clId="{49B06036-DE02-4FB9-836A-8F3AE4490F16}" dt="2025-03-03T12:08:26.607" v="529" actId="1076"/>
          <ac:spMkLst>
            <pc:docMk/>
            <pc:sldMk cId="1928845006" sldId="294"/>
            <ac:spMk id="4" creationId="{00000000-0000-0000-0000-000000000000}"/>
          </ac:spMkLst>
        </pc:spChg>
        <pc:graphicFrameChg chg="modGraphic">
          <ac:chgData name="Tewari Girish" userId="3bf23f0e-6f28-46cf-b6de-4886dea1778c" providerId="ADAL" clId="{49B06036-DE02-4FB9-836A-8F3AE4490F16}" dt="2025-03-03T11:40:53.924" v="328" actId="20577"/>
          <ac:graphicFrameMkLst>
            <pc:docMk/>
            <pc:sldMk cId="1928845006" sldId="294"/>
            <ac:graphicFrameMk id="2" creationId="{00000000-0000-0000-0000-000000000000}"/>
          </ac:graphicFrameMkLst>
        </pc:graphicFrameChg>
      </pc:sldChg>
      <pc:sldChg chg="delSp modSp mod">
        <pc:chgData name="Tewari Girish" userId="3bf23f0e-6f28-46cf-b6de-4886dea1778c" providerId="ADAL" clId="{49B06036-DE02-4FB9-836A-8F3AE4490F16}" dt="2025-03-03T12:07:47.078" v="528" actId="1037"/>
        <pc:sldMkLst>
          <pc:docMk/>
          <pc:sldMk cId="1721967334" sldId="296"/>
        </pc:sldMkLst>
        <pc:spChg chg="del">
          <ac:chgData name="Tewari Girish" userId="3bf23f0e-6f28-46cf-b6de-4886dea1778c" providerId="ADAL" clId="{49B06036-DE02-4FB9-836A-8F3AE4490F16}" dt="2025-03-03T12:07:41.905" v="503" actId="478"/>
          <ac:spMkLst>
            <pc:docMk/>
            <pc:sldMk cId="1721967334" sldId="296"/>
            <ac:spMk id="5" creationId="{00000000-0000-0000-0000-000000000000}"/>
          </ac:spMkLst>
        </pc:spChg>
        <pc:graphicFrameChg chg="mod">
          <ac:chgData name="Tewari Girish" userId="3bf23f0e-6f28-46cf-b6de-4886dea1778c" providerId="ADAL" clId="{49B06036-DE02-4FB9-836A-8F3AE4490F16}" dt="2025-03-03T12:07:47.078" v="528" actId="1037"/>
          <ac:graphicFrameMkLst>
            <pc:docMk/>
            <pc:sldMk cId="1721967334" sldId="296"/>
            <ac:graphicFrameMk id="4" creationId="{00000000-0000-0000-0000-000000000000}"/>
          </ac:graphicFrameMkLst>
        </pc:graphicFrameChg>
      </pc:sldChg>
      <pc:sldChg chg="delSp modSp mod">
        <pc:chgData name="Tewari Girish" userId="3bf23f0e-6f28-46cf-b6de-4886dea1778c" providerId="ADAL" clId="{49B06036-DE02-4FB9-836A-8F3AE4490F16}" dt="2025-03-03T12:09:49.979" v="531" actId="478"/>
        <pc:sldMkLst>
          <pc:docMk/>
          <pc:sldMk cId="1119849849" sldId="297"/>
        </pc:sldMkLst>
        <pc:spChg chg="del mod">
          <ac:chgData name="Tewari Girish" userId="3bf23f0e-6f28-46cf-b6de-4886dea1778c" providerId="ADAL" clId="{49B06036-DE02-4FB9-836A-8F3AE4490F16}" dt="2025-03-03T12:09:49.979" v="531" actId="478"/>
          <ac:spMkLst>
            <pc:docMk/>
            <pc:sldMk cId="1119849849" sldId="297"/>
            <ac:spMk id="6" creationId="{00000000-0000-0000-0000-000000000000}"/>
          </ac:spMkLst>
        </pc:spChg>
      </pc:sldChg>
      <pc:sldChg chg="modSp mod">
        <pc:chgData name="Tewari Girish" userId="3bf23f0e-6f28-46cf-b6de-4886dea1778c" providerId="ADAL" clId="{49B06036-DE02-4FB9-836A-8F3AE4490F16}" dt="2025-03-10T10:34:31.870" v="1035" actId="6549"/>
        <pc:sldMkLst>
          <pc:docMk/>
          <pc:sldMk cId="3650072844" sldId="300"/>
        </pc:sldMkLst>
        <pc:spChg chg="mod">
          <ac:chgData name="Tewari Girish" userId="3bf23f0e-6f28-46cf-b6de-4886dea1778c" providerId="ADAL" clId="{49B06036-DE02-4FB9-836A-8F3AE4490F16}" dt="2025-03-10T10:34:31.870" v="1035" actId="6549"/>
          <ac:spMkLst>
            <pc:docMk/>
            <pc:sldMk cId="3650072844" sldId="300"/>
            <ac:spMk id="49155" creationId="{00000000-0000-0000-0000-000000000000}"/>
          </ac:spMkLst>
        </pc:spChg>
        <pc:spChg chg="mod">
          <ac:chgData name="Tewari Girish" userId="3bf23f0e-6f28-46cf-b6de-4886dea1778c" providerId="ADAL" clId="{49B06036-DE02-4FB9-836A-8F3AE4490F16}" dt="2025-02-28T07:36:33.449" v="268" actId="1076"/>
          <ac:spMkLst>
            <pc:docMk/>
            <pc:sldMk cId="3650072844" sldId="300"/>
            <ac:spMk id="49156" creationId="{00000000-0000-0000-0000-000000000000}"/>
          </ac:spMkLst>
        </pc:spChg>
      </pc:sldChg>
      <pc:sldChg chg="modSp mod">
        <pc:chgData name="Tewari Girish" userId="3bf23f0e-6f28-46cf-b6de-4886dea1778c" providerId="ADAL" clId="{49B06036-DE02-4FB9-836A-8F3AE4490F16}" dt="2025-02-28T07:37:37.031" v="273" actId="1076"/>
        <pc:sldMkLst>
          <pc:docMk/>
          <pc:sldMk cId="1387446397" sldId="301"/>
        </pc:sldMkLst>
        <pc:spChg chg="mod">
          <ac:chgData name="Tewari Girish" userId="3bf23f0e-6f28-46cf-b6de-4886dea1778c" providerId="ADAL" clId="{49B06036-DE02-4FB9-836A-8F3AE4490F16}" dt="2025-02-28T07:36:58.416" v="272" actId="20577"/>
          <ac:spMkLst>
            <pc:docMk/>
            <pc:sldMk cId="1387446397" sldId="301"/>
            <ac:spMk id="3" creationId="{00000000-0000-0000-0000-000000000000}"/>
          </ac:spMkLst>
        </pc:spChg>
        <pc:picChg chg="mod">
          <ac:chgData name="Tewari Girish" userId="3bf23f0e-6f28-46cf-b6de-4886dea1778c" providerId="ADAL" clId="{49B06036-DE02-4FB9-836A-8F3AE4490F16}" dt="2025-02-28T07:37:37.031" v="273" actId="1076"/>
          <ac:picMkLst>
            <pc:docMk/>
            <pc:sldMk cId="1387446397" sldId="301"/>
            <ac:picMk id="50180" creationId="{00000000-0000-0000-0000-000000000000}"/>
          </ac:picMkLst>
        </pc:picChg>
      </pc:sldChg>
      <pc:sldChg chg="modSp mod">
        <pc:chgData name="Tewari Girish" userId="3bf23f0e-6f28-46cf-b6de-4886dea1778c" providerId="ADAL" clId="{49B06036-DE02-4FB9-836A-8F3AE4490F16}" dt="2025-03-10T08:46:10.287" v="852" actId="20577"/>
        <pc:sldMkLst>
          <pc:docMk/>
          <pc:sldMk cId="2241799992" sldId="302"/>
        </pc:sldMkLst>
        <pc:spChg chg="mod">
          <ac:chgData name="Tewari Girish" userId="3bf23f0e-6f28-46cf-b6de-4886dea1778c" providerId="ADAL" clId="{49B06036-DE02-4FB9-836A-8F3AE4490F16}" dt="2025-03-10T08:46:10.287" v="852" actId="20577"/>
          <ac:spMkLst>
            <pc:docMk/>
            <pc:sldMk cId="2241799992" sldId="302"/>
            <ac:spMk id="3" creationId="{00000000-0000-0000-0000-000000000000}"/>
          </ac:spMkLst>
        </pc:spChg>
        <pc:spChg chg="mod">
          <ac:chgData name="Tewari Girish" userId="3bf23f0e-6f28-46cf-b6de-4886dea1778c" providerId="ADAL" clId="{49B06036-DE02-4FB9-836A-8F3AE4490F16}" dt="2025-03-10T08:45:18.096" v="827" actId="1076"/>
          <ac:spMkLst>
            <pc:docMk/>
            <pc:sldMk cId="2241799992" sldId="302"/>
            <ac:spMk id="51202" creationId="{00000000-0000-0000-0000-000000000000}"/>
          </ac:spMkLst>
        </pc:spChg>
        <pc:spChg chg="mod">
          <ac:chgData name="Tewari Girish" userId="3bf23f0e-6f28-46cf-b6de-4886dea1778c" providerId="ADAL" clId="{49B06036-DE02-4FB9-836A-8F3AE4490F16}" dt="2025-03-10T08:40:20.646" v="620" actId="1076"/>
          <ac:spMkLst>
            <pc:docMk/>
            <pc:sldMk cId="2241799992" sldId="302"/>
            <ac:spMk id="51205" creationId="{00000000-0000-0000-0000-000000000000}"/>
          </ac:spMkLst>
        </pc:spChg>
        <pc:picChg chg="mod">
          <ac:chgData name="Tewari Girish" userId="3bf23f0e-6f28-46cf-b6de-4886dea1778c" providerId="ADAL" clId="{49B06036-DE02-4FB9-836A-8F3AE4490F16}" dt="2025-03-10T08:45:05.816" v="826" actId="1076"/>
          <ac:picMkLst>
            <pc:docMk/>
            <pc:sldMk cId="2241799992" sldId="302"/>
            <ac:picMk id="51204" creationId="{00000000-0000-0000-0000-000000000000}"/>
          </ac:picMkLst>
        </pc:picChg>
      </pc:sldChg>
      <pc:sldChg chg="modSp mod">
        <pc:chgData name="Tewari Girish" userId="3bf23f0e-6f28-46cf-b6de-4886dea1778c" providerId="ADAL" clId="{49B06036-DE02-4FB9-836A-8F3AE4490F16}" dt="2025-03-10T08:48:20.575" v="861" actId="1076"/>
        <pc:sldMkLst>
          <pc:docMk/>
          <pc:sldMk cId="1244864326" sldId="303"/>
        </pc:sldMkLst>
        <pc:spChg chg="mod">
          <ac:chgData name="Tewari Girish" userId="3bf23f0e-6f28-46cf-b6de-4886dea1778c" providerId="ADAL" clId="{49B06036-DE02-4FB9-836A-8F3AE4490F16}" dt="2025-03-10T08:48:16.417" v="860" actId="20577"/>
          <ac:spMkLst>
            <pc:docMk/>
            <pc:sldMk cId="1244864326" sldId="303"/>
            <ac:spMk id="32771" creationId="{00000000-0000-0000-0000-000000000000}"/>
          </ac:spMkLst>
        </pc:spChg>
        <pc:spChg chg="mod">
          <ac:chgData name="Tewari Girish" userId="3bf23f0e-6f28-46cf-b6de-4886dea1778c" providerId="ADAL" clId="{49B06036-DE02-4FB9-836A-8F3AE4490F16}" dt="2025-03-10T08:48:20.575" v="861" actId="1076"/>
          <ac:spMkLst>
            <pc:docMk/>
            <pc:sldMk cId="1244864326" sldId="303"/>
            <ac:spMk id="52232" creationId="{00000000-0000-0000-0000-000000000000}"/>
          </ac:spMkLst>
        </pc:spChg>
        <pc:grpChg chg="mod">
          <ac:chgData name="Tewari Girish" userId="3bf23f0e-6f28-46cf-b6de-4886dea1778c" providerId="ADAL" clId="{49B06036-DE02-4FB9-836A-8F3AE4490F16}" dt="2025-03-10T08:48:20.575" v="861" actId="1076"/>
          <ac:grpSpMkLst>
            <pc:docMk/>
            <pc:sldMk cId="1244864326" sldId="303"/>
            <ac:grpSpMk id="52230" creationId="{00000000-0000-0000-0000-000000000000}"/>
          </ac:grpSpMkLst>
        </pc:grpChg>
        <pc:picChg chg="mod">
          <ac:chgData name="Tewari Girish" userId="3bf23f0e-6f28-46cf-b6de-4886dea1778c" providerId="ADAL" clId="{49B06036-DE02-4FB9-836A-8F3AE4490F16}" dt="2025-03-10T08:48:20.575" v="861" actId="1076"/>
          <ac:picMkLst>
            <pc:docMk/>
            <pc:sldMk cId="1244864326" sldId="303"/>
            <ac:picMk id="52231" creationId="{00000000-0000-0000-0000-000000000000}"/>
          </ac:picMkLst>
        </pc:picChg>
      </pc:sldChg>
      <pc:sldChg chg="del">
        <pc:chgData name="Tewari Girish" userId="3bf23f0e-6f28-46cf-b6de-4886dea1778c" providerId="ADAL" clId="{49B06036-DE02-4FB9-836A-8F3AE4490F16}" dt="2025-02-28T07:38:35.090" v="282" actId="47"/>
        <pc:sldMkLst>
          <pc:docMk/>
          <pc:sldMk cId="4128134093" sldId="304"/>
        </pc:sldMkLst>
      </pc:sldChg>
      <pc:sldChg chg="del">
        <pc:chgData name="Tewari Girish" userId="3bf23f0e-6f28-46cf-b6de-4886dea1778c" providerId="ADAL" clId="{49B06036-DE02-4FB9-836A-8F3AE4490F16}" dt="2025-02-28T07:38:48.263" v="284" actId="47"/>
        <pc:sldMkLst>
          <pc:docMk/>
          <pc:sldMk cId="886540404" sldId="305"/>
        </pc:sldMkLst>
      </pc:sldChg>
      <pc:sldChg chg="del">
        <pc:chgData name="Tewari Girish" userId="3bf23f0e-6f28-46cf-b6de-4886dea1778c" providerId="ADAL" clId="{49B06036-DE02-4FB9-836A-8F3AE4490F16}" dt="2025-02-28T07:38:38.532" v="283" actId="47"/>
        <pc:sldMkLst>
          <pc:docMk/>
          <pc:sldMk cId="3260877704" sldId="306"/>
        </pc:sldMkLst>
      </pc:sldChg>
    </pc:docChg>
  </pc:docChgLst>
</pc:chgInfo>
</file>

<file path=ppt/media/image1.jp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CBE0C1-9F34-4FD1-A3EA-D145C17CC423}" type="datetimeFigureOut">
              <a:rPr lang="fi-FI" smtClean="0"/>
              <a:t>10.3.2025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D1E76-A7DB-4399-910D-885EAECFAFF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497282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9A9C0-D27C-4727-B1A3-B5C13E599B95}" type="datetime1">
              <a:rPr lang="en-US" smtClean="0"/>
              <a:t>3/10/2025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0147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5BBE3-2B24-403A-8DB2-379CF2B8AA9E}" type="datetime1">
              <a:rPr lang="en-US" smtClean="0"/>
              <a:t>3/10/2025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17059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2243A-DCAC-4EB5-96E9-FB77F79D6374}" type="datetime1">
              <a:rPr lang="en-US" smtClean="0"/>
              <a:t>3/10/2025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09005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31826-0F1A-4A43-9FB3-4438027C87F3}" type="datetime1">
              <a:rPr lang="en-US" smtClean="0"/>
              <a:t>3/10/2025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49610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D76F-596E-4474-9761-6B714E6920B5}" type="datetime1">
              <a:rPr lang="en-US" smtClean="0"/>
              <a:t>3/10/2025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7763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86A1A-3DA5-4AB8-B9D9-CBE19AE74FF7}" type="datetime1">
              <a:rPr lang="en-US" smtClean="0"/>
              <a:t>3/10/2025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05502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F069-0539-4CED-BC5D-9E7CC71EDCA2}" type="datetime1">
              <a:rPr lang="en-US" smtClean="0"/>
              <a:t>3/10/2025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6339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41CF2-88A4-4755-B2CA-1DEDF57B27BE}" type="datetime1">
              <a:rPr lang="en-US" smtClean="0"/>
              <a:t>3/10/2025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50129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55F55-CA60-4F0A-89E1-FD4ECEF3BAE2}" type="datetime1">
              <a:rPr lang="en-US" smtClean="0"/>
              <a:t>3/10/2025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545329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ECE1-43A9-4821-ADBF-FA540BC1C0A1}" type="datetime1">
              <a:rPr lang="en-US" smtClean="0"/>
              <a:t>3/10/2025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9776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76142-62C5-4EB2-9801-7D7D32B2AE10}" type="datetime1">
              <a:rPr lang="en-US" smtClean="0"/>
              <a:t>3/10/2025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20146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5090F-956E-4806-8D38-0ADB4469BEB1}" type="datetime1">
              <a:rPr lang="en-US" smtClean="0"/>
              <a:t>3/10/2025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1C9D1-69AE-432B-89F9-D64612FAAEEF}" type="slidenum">
              <a:rPr lang="fi-FI" smtClean="0"/>
              <a:t>‹#›</a:t>
            </a:fld>
            <a:endParaRPr lang="fi-FI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0215" y="185738"/>
            <a:ext cx="971550" cy="84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22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ano.pitt.edu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fi/url?sa=i&amp;rct=j&amp;q=&amp;esrc=s&amp;source=images&amp;cd=&amp;cad=rja&amp;uact=8&amp;ved=0CAYQjB1qFQoTCNLtoPugt8cCFYbWLAodoDoHeg&amp;url=http://terrapinsa005.weebly.com/homework.html&amp;ei=w5HVVZKACoatswGg9ZzQBw&amp;psig=AFQjCNE-PD16_q9KMUkN9rNktmKVkAxcaA&amp;ust=1440146235116414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fi/url?sa=i&amp;rct=j&amp;q=&amp;esrc=s&amp;source=images&amp;cd=&amp;cad=rja&amp;uact=8&amp;ved=0CAYQjB1qFQoTCNLtoPugt8cCFYbWLAodoDoHeg&amp;url=http://terrapinsa005.weebly.com/homework.html&amp;ei=w5HVVZKACoatswGg9ZzQBw&amp;psig=AFQjCNE-PD16_q9KMUkN9rNktmKVkAxcaA&amp;ust=1440146235116414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fi/url?sa=i&amp;rct=j&amp;q=&amp;esrc=s&amp;source=images&amp;cd=&amp;cad=rja&amp;uact=8&amp;ved=0CAYQjB1qFQoTCNLtoPugt8cCFYbWLAodoDoHeg&amp;url=http://terrapinsa005.weebly.com/homework.html&amp;ei=w5HVVZKACoatswGg9ZzQBw&amp;psig=AFQjCNE-PD16_q9KMUkN9rNktmKVkAxcaA&amp;ust=1440146235116414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mervillenjk12.org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mervillenjk12.org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mervillenjk12.org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mervillenjk12.org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mervillenjk12.org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mervillenjk12.org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mervillenjk12.org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Nanoparticle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mervillenjk12.org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eriumlabs.com/104/Q2_2010_Newsletter.htm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fi/url?sa=i&amp;rct=j&amp;q=&amp;esrc=s&amp;source=images&amp;cd=&amp;cad=rja&amp;uact=8&amp;ved=0CAYQjB1qFQoTCP-vqKD50scCFYMSLAod8P0IjA&amp;url=http://www.vroomgirls.com/active-safety-system/&amp;ei=OBbkVf-zCIOlsAHw-6PgCA&amp;psig=AFQjCNGQXDUCYLDkzuUwg3SijFZ2WccPIQ&amp;ust=1441096714220932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870911" y="818147"/>
            <a:ext cx="7769225" cy="2719137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algn="ctr" eaLnBrk="1" hangingPunct="1"/>
            <a:r>
              <a:rPr lang="en-US" altLang="fi-FI" sz="3600" dirty="0">
                <a:solidFill>
                  <a:schemeClr val="tx1"/>
                </a:solidFill>
              </a:rPr>
              <a:t>CHEM-E5140</a:t>
            </a:r>
            <a:br>
              <a:rPr lang="en-US" altLang="fi-FI" sz="3600" dirty="0">
                <a:solidFill>
                  <a:schemeClr val="tx1"/>
                </a:solidFill>
              </a:rPr>
            </a:br>
            <a:r>
              <a:rPr lang="en-US" altLang="fi-FI" sz="3600" dirty="0">
                <a:solidFill>
                  <a:schemeClr val="tx1"/>
                </a:solidFill>
              </a:rPr>
              <a:t>Materials Characterization</a:t>
            </a:r>
            <a:br>
              <a:rPr lang="en-US" altLang="fi-FI" sz="3600" dirty="0">
                <a:solidFill>
                  <a:schemeClr val="tx1"/>
                </a:solidFill>
              </a:rPr>
            </a:br>
            <a:r>
              <a:rPr lang="en-US" altLang="fi-FI" sz="3600" dirty="0">
                <a:solidFill>
                  <a:schemeClr val="tx1"/>
                </a:solidFill>
              </a:rPr>
              <a:t>Laboratory</a:t>
            </a:r>
            <a:br>
              <a:rPr lang="en-US" altLang="fi-FI" sz="3600" dirty="0">
                <a:solidFill>
                  <a:schemeClr val="tx1"/>
                </a:solidFill>
              </a:rPr>
            </a:br>
            <a:r>
              <a:rPr lang="en-US" altLang="fi-FI" sz="3600" dirty="0">
                <a:solidFill>
                  <a:schemeClr val="tx1"/>
                </a:solidFill>
              </a:rPr>
              <a:t>General Introduction of Course</a:t>
            </a:r>
            <a:br>
              <a:rPr lang="en-US" altLang="fi-FI" sz="3600" dirty="0">
                <a:solidFill>
                  <a:schemeClr val="tx1"/>
                </a:solidFill>
              </a:rPr>
            </a:br>
            <a:r>
              <a:rPr lang="en-US" altLang="fi-FI" sz="3600" dirty="0">
                <a:solidFill>
                  <a:schemeClr val="tx1"/>
                </a:solidFill>
              </a:rPr>
              <a:t>10.3.2025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71937" y="4363453"/>
            <a:ext cx="3087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/>
              <a:t>Dr</a:t>
            </a:r>
            <a:r>
              <a:rPr lang="fi-FI" dirty="0"/>
              <a:t>. Girish </a:t>
            </a:r>
            <a:r>
              <a:rPr lang="fi-FI" dirty="0" err="1"/>
              <a:t>Chandra</a:t>
            </a:r>
            <a:r>
              <a:rPr lang="fi-FI" dirty="0"/>
              <a:t> Tewari</a:t>
            </a:r>
          </a:p>
          <a:p>
            <a:r>
              <a:rPr lang="fi-FI" dirty="0" err="1"/>
              <a:t>Email:</a:t>
            </a:r>
            <a:r>
              <a:rPr lang="fi-FI" dirty="0" err="1">
                <a:solidFill>
                  <a:srgbClr val="0070C0"/>
                </a:solidFill>
              </a:rPr>
              <a:t>girish.tewari@aalto.fi</a:t>
            </a:r>
            <a:endParaRPr lang="fi-FI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27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>
          <a:xfrm>
            <a:off x="629709" y="94558"/>
            <a:ext cx="8596668" cy="1320800"/>
          </a:xfrm>
        </p:spPr>
        <p:txBody>
          <a:bodyPr/>
          <a:lstStyle/>
          <a:p>
            <a:r>
              <a:rPr lang="en-GB" altLang="en-US" dirty="0"/>
              <a:t>Laboratory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573" y="1560051"/>
            <a:ext cx="8596668" cy="388077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defRPr/>
            </a:pPr>
            <a:r>
              <a:rPr lang="en-GB" sz="3000" dirty="0"/>
              <a:t>X-ray Diffraction (XRD)</a:t>
            </a:r>
            <a:endParaRPr lang="en-GB" dirty="0"/>
          </a:p>
          <a:p>
            <a:pPr>
              <a:defRPr/>
            </a:pPr>
            <a:r>
              <a:rPr lang="en-GB" dirty="0"/>
              <a:t>Resistivity and Hall measurement</a:t>
            </a:r>
          </a:p>
          <a:p>
            <a:pPr>
              <a:defRPr/>
            </a:pPr>
            <a:r>
              <a:rPr lang="en-GB" dirty="0"/>
              <a:t>Scanning Electron Microscopy (SEM)</a:t>
            </a:r>
            <a:endParaRPr lang="en-GB" dirty="0">
              <a:cs typeface="Calibri"/>
            </a:endParaRPr>
          </a:p>
          <a:p>
            <a:pPr>
              <a:defRPr/>
            </a:pPr>
            <a:r>
              <a:rPr lang="en-GB" sz="3000" dirty="0"/>
              <a:t>Raman Spectroscopy</a:t>
            </a:r>
          </a:p>
          <a:p>
            <a:pPr>
              <a:defRPr/>
            </a:pPr>
            <a:r>
              <a:rPr lang="en-GB" dirty="0"/>
              <a:t>Atomic Force Microscopy (AFM)</a:t>
            </a:r>
          </a:p>
          <a:p>
            <a:pPr>
              <a:defRPr/>
            </a:pPr>
            <a:endParaRPr lang="en-GB" dirty="0"/>
          </a:p>
          <a:p>
            <a:pPr>
              <a:defRPr/>
            </a:pPr>
            <a:r>
              <a:rPr lang="en-GB" sz="2000" dirty="0"/>
              <a:t>Select a 1 group from </a:t>
            </a:r>
            <a:r>
              <a:rPr lang="en-GB" dirty="0">
                <a:solidFill>
                  <a:srgbClr val="FF0000"/>
                </a:solidFill>
              </a:rPr>
              <a:t>MyCourses – Assignments </a:t>
            </a:r>
            <a:r>
              <a:rPr lang="en-GB" sz="2000" dirty="0"/>
              <a:t>(one/each work)</a:t>
            </a:r>
          </a:p>
          <a:p>
            <a:pPr>
              <a:defRPr/>
            </a:pPr>
            <a:r>
              <a:rPr lang="en-GB" sz="2000" dirty="0"/>
              <a:t>Arrive in time</a:t>
            </a:r>
          </a:p>
          <a:p>
            <a:pPr>
              <a:defRPr/>
            </a:pPr>
            <a:r>
              <a:rPr lang="en-GB" sz="2000" dirty="0"/>
              <a:t>In a case of sudden illness try to change the time with a friend</a:t>
            </a:r>
          </a:p>
          <a:p>
            <a:pPr marL="0" indent="0">
              <a:buNone/>
              <a:defRPr/>
            </a:pPr>
            <a:r>
              <a:rPr lang="en-GB" sz="2000" dirty="0"/>
              <a:t>     (no additional lab times!)</a:t>
            </a:r>
          </a:p>
        </p:txBody>
      </p:sp>
      <p:pic>
        <p:nvPicPr>
          <p:cNvPr id="1638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563" y="957263"/>
            <a:ext cx="33782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9" name="TextBox 4"/>
          <p:cNvSpPr txBox="1">
            <a:spLocks noChangeArrowheads="1"/>
          </p:cNvSpPr>
          <p:nvPr/>
        </p:nvSpPr>
        <p:spPr bwMode="auto">
          <a:xfrm>
            <a:off x="6024563" y="3361531"/>
            <a:ext cx="360045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200" dirty="0"/>
              <a:t>Raman microscope, </a:t>
            </a:r>
            <a:r>
              <a:rPr lang="en-US" altLang="en-US" sz="1200" dirty="0">
                <a:hlinkClick r:id="rId3"/>
              </a:rPr>
              <a:t>www.nano.pitt.edu</a:t>
            </a:r>
            <a:r>
              <a:rPr lang="en-US" altLang="en-US" sz="1200" dirty="0"/>
              <a:t>, 19.8.2015</a:t>
            </a:r>
            <a:endParaRPr lang="en-GB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732179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277284" y="-19262"/>
            <a:ext cx="8596668" cy="1320800"/>
          </a:xfrm>
        </p:spPr>
        <p:txBody>
          <a:bodyPr/>
          <a:lstStyle/>
          <a:p>
            <a:r>
              <a:rPr lang="en-GB" altLang="en-US" dirty="0"/>
              <a:t>How to sign in a laboratory group</a:t>
            </a:r>
          </a:p>
        </p:txBody>
      </p:sp>
      <p:pic>
        <p:nvPicPr>
          <p:cNvPr id="17411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7283" y="1052142"/>
            <a:ext cx="10514687" cy="5268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2" name="Oval 6"/>
          <p:cNvSpPr>
            <a:spLocks noChangeArrowheads="1"/>
          </p:cNvSpPr>
          <p:nvPr/>
        </p:nvSpPr>
        <p:spPr bwMode="auto">
          <a:xfrm>
            <a:off x="2088596" y="4212726"/>
            <a:ext cx="1851026" cy="450850"/>
          </a:xfrm>
          <a:prstGeom prst="ellipse">
            <a:avLst/>
          </a:prstGeom>
          <a:noFill/>
          <a:ln w="12700" algn="ctr">
            <a:solidFill>
              <a:srgbClr val="ED293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1800"/>
          </a:p>
        </p:txBody>
      </p:sp>
      <p:sp>
        <p:nvSpPr>
          <p:cNvPr id="17413" name="TextBox 3"/>
          <p:cNvSpPr txBox="1">
            <a:spLocks noChangeArrowheads="1"/>
          </p:cNvSpPr>
          <p:nvPr/>
        </p:nvSpPr>
        <p:spPr bwMode="auto">
          <a:xfrm>
            <a:off x="8711917" y="1944374"/>
            <a:ext cx="314007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 dirty="0"/>
              <a:t>If you know you cannot attend, do not book a time!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4C5A0C4-8D63-6DA9-4502-7800754DD0B9}"/>
              </a:ext>
            </a:extLst>
          </p:cNvPr>
          <p:cNvCxnSpPr/>
          <p:nvPr/>
        </p:nvCxnSpPr>
        <p:spPr>
          <a:xfrm flipV="1">
            <a:off x="3842084" y="2478505"/>
            <a:ext cx="4869833" cy="1844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9367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26632" y="0"/>
            <a:ext cx="8596668" cy="1320800"/>
          </a:xfrm>
        </p:spPr>
        <p:txBody>
          <a:bodyPr/>
          <a:lstStyle/>
          <a:p>
            <a:r>
              <a:rPr lang="en-GB" altLang="en-US" dirty="0"/>
              <a:t>Laboratory work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523876" y="1502569"/>
            <a:ext cx="7985125" cy="429418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defRPr/>
            </a:pPr>
            <a:r>
              <a:rPr lang="en-GB" sz="3000" dirty="0"/>
              <a:t>X-ray Diffraction (XRD)</a:t>
            </a:r>
            <a:endParaRPr lang="en-GB" dirty="0"/>
          </a:p>
          <a:p>
            <a:pPr>
              <a:defRPr/>
            </a:pPr>
            <a:r>
              <a:rPr lang="en-GB" dirty="0"/>
              <a:t>Resistivity and Hall measurement</a:t>
            </a:r>
          </a:p>
          <a:p>
            <a:pPr>
              <a:defRPr/>
            </a:pPr>
            <a:r>
              <a:rPr lang="en-GB" dirty="0"/>
              <a:t>Scanning Electron Microscopy (SEM)</a:t>
            </a:r>
            <a:endParaRPr lang="en-GB" dirty="0">
              <a:cs typeface="Calibri"/>
            </a:endParaRPr>
          </a:p>
          <a:p>
            <a:pPr>
              <a:defRPr/>
            </a:pPr>
            <a:r>
              <a:rPr lang="en-GB" sz="3000" dirty="0"/>
              <a:t>Raman Spectroscopy</a:t>
            </a:r>
          </a:p>
          <a:p>
            <a:pPr>
              <a:defRPr/>
            </a:pPr>
            <a:r>
              <a:rPr lang="en-GB" dirty="0"/>
              <a:t>Atomic Force Microscopy (AFM)</a:t>
            </a:r>
          </a:p>
          <a:p>
            <a:pPr marL="0" indent="0">
              <a:buNone/>
            </a:pPr>
            <a:endParaRPr lang="en-GB" altLang="en-US" dirty="0"/>
          </a:p>
          <a:p>
            <a:r>
              <a:rPr lang="en-GB" altLang="en-US" dirty="0">
                <a:solidFill>
                  <a:srgbClr val="00B050"/>
                </a:solidFill>
              </a:rPr>
              <a:t>Take pictures</a:t>
            </a:r>
            <a:r>
              <a:rPr lang="en-GB" altLang="en-US" dirty="0"/>
              <a:t> </a:t>
            </a:r>
            <a:r>
              <a:rPr lang="en-GB" altLang="en-US" sz="2000" dirty="0"/>
              <a:t>during the lab work and use them in your report</a:t>
            </a:r>
          </a:p>
          <a:p>
            <a:r>
              <a:rPr lang="en-GB" altLang="en-US" sz="2000" dirty="0"/>
              <a:t>Take a </a:t>
            </a:r>
            <a:r>
              <a:rPr lang="en-GB" altLang="en-US" dirty="0">
                <a:solidFill>
                  <a:schemeClr val="accent1"/>
                </a:solidFill>
              </a:rPr>
              <a:t>group </a:t>
            </a:r>
            <a:r>
              <a:rPr lang="en-GB" altLang="en-US" dirty="0">
                <a:solidFill>
                  <a:srgbClr val="00B050"/>
                </a:solidFill>
              </a:rPr>
              <a:t>selfie</a:t>
            </a:r>
            <a:r>
              <a:rPr lang="en-GB" altLang="en-US" dirty="0"/>
              <a:t> </a:t>
            </a:r>
            <a:r>
              <a:rPr lang="en-GB" altLang="en-US" sz="2000" dirty="0"/>
              <a:t>with the equipment (confirm that you were in the lab) -&gt; include to your report (cover page)</a:t>
            </a:r>
          </a:p>
        </p:txBody>
      </p:sp>
      <p:sp>
        <p:nvSpPr>
          <p:cNvPr id="19460" name="TextBox 1"/>
          <p:cNvSpPr txBox="1">
            <a:spLocks noChangeArrowheads="1"/>
          </p:cNvSpPr>
          <p:nvPr/>
        </p:nvSpPr>
        <p:spPr bwMode="auto">
          <a:xfrm>
            <a:off x="6288088" y="3352379"/>
            <a:ext cx="29273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GB" altLang="en-US" sz="1800" dirty="0"/>
              <a:t>Selfie with the equipment</a:t>
            </a:r>
          </a:p>
        </p:txBody>
      </p:sp>
      <p:pic>
        <p:nvPicPr>
          <p:cNvPr id="19461" name="Picture 2" descr="A person posing for the camera&#10;&#10;Description generated with very high confidence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00800" y="352926"/>
            <a:ext cx="2478505" cy="3015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7580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Laboratory instructions?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2095501" y="1582738"/>
            <a:ext cx="7985125" cy="406400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 dirty="0"/>
              <a:t>No – Why not?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440237" y="2240715"/>
            <a:ext cx="3311525" cy="92233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dirty="0"/>
              <a:t>This is a Master’s level, these are considered that you are working as a researcher!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58887" y="3990891"/>
            <a:ext cx="5103814" cy="120015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/>
              <a:t>Learning outcome:</a:t>
            </a:r>
          </a:p>
          <a:p>
            <a:pPr>
              <a:defRPr/>
            </a:pPr>
            <a:r>
              <a:rPr lang="en-US" dirty="0"/>
              <a:t>How to listen in laboratory</a:t>
            </a:r>
          </a:p>
          <a:p>
            <a:pPr>
              <a:defRPr/>
            </a:pPr>
            <a:r>
              <a:rPr lang="en-US" dirty="0"/>
              <a:t>How to prepare notes</a:t>
            </a:r>
          </a:p>
          <a:p>
            <a:pPr>
              <a:defRPr/>
            </a:pPr>
            <a:r>
              <a:rPr lang="en-US" dirty="0"/>
              <a:t>Parameter’s might change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21589" y="4268703"/>
            <a:ext cx="3311525" cy="92233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dirty="0"/>
              <a:t>Learn to be Present at the lab</a:t>
            </a:r>
          </a:p>
          <a:p>
            <a:pPr>
              <a:defRPr/>
            </a:pPr>
            <a:r>
              <a:rPr lang="en-US" dirty="0"/>
              <a:t>Not to sleep in the lab</a:t>
            </a:r>
          </a:p>
          <a:p>
            <a:pPr>
              <a:defRPr/>
            </a:pPr>
            <a:r>
              <a:rPr lang="en-US" dirty="0"/>
              <a:t>Just 1-2 h - &gt; Focus</a:t>
            </a:r>
          </a:p>
        </p:txBody>
      </p:sp>
    </p:spTree>
    <p:extLst>
      <p:ext uri="{BB962C8B-B14F-4D97-AF65-F5344CB8AC3E}">
        <p14:creationId xmlns:p14="http://schemas.microsoft.com/office/powerpoint/2010/main" val="2425980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1418433" y="2014141"/>
            <a:ext cx="3998912" cy="982662"/>
          </a:xfrm>
        </p:spPr>
        <p:txBody>
          <a:bodyPr/>
          <a:lstStyle/>
          <a:p>
            <a:r>
              <a:rPr lang="en-GB" altLang="en-US" dirty="0"/>
              <a:t>Format is power point</a:t>
            </a:r>
          </a:p>
          <a:p>
            <a:pPr lvl="1"/>
            <a:r>
              <a:rPr lang="en-GB" altLang="en-US" dirty="0"/>
              <a:t>Why?</a:t>
            </a:r>
          </a:p>
          <a:p>
            <a:pPr lvl="1"/>
            <a:endParaRPr lang="en-GB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7651" y="1763713"/>
            <a:ext cx="5563084" cy="3113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1508126" y="3320256"/>
            <a:ext cx="3892549" cy="98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lvl="1">
              <a:defRPr/>
            </a:pPr>
            <a:r>
              <a:rPr lang="en-GB" kern="0" dirty="0"/>
              <a:t>Visualize your story</a:t>
            </a:r>
          </a:p>
          <a:p>
            <a:pPr lvl="1">
              <a:defRPr/>
            </a:pPr>
            <a:r>
              <a:rPr lang="en-GB" kern="0" dirty="0"/>
              <a:t>Compact message</a:t>
            </a:r>
          </a:p>
          <a:p>
            <a:pPr lvl="1">
              <a:defRPr/>
            </a:pPr>
            <a:r>
              <a:rPr lang="en-GB" kern="0" dirty="0"/>
              <a:t>Difficult to copy-paste</a:t>
            </a:r>
          </a:p>
        </p:txBody>
      </p:sp>
    </p:spTree>
    <p:extLst>
      <p:ext uri="{BB962C8B-B14F-4D97-AF65-F5344CB8AC3E}">
        <p14:creationId xmlns:p14="http://schemas.microsoft.com/office/powerpoint/2010/main" val="124737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>
          <a:xfrm>
            <a:off x="830263" y="104640"/>
            <a:ext cx="10515600" cy="1325563"/>
          </a:xfrm>
        </p:spPr>
        <p:txBody>
          <a:bodyPr/>
          <a:lstStyle/>
          <a:p>
            <a:r>
              <a:rPr lang="en-GB" altLang="en-US" dirty="0"/>
              <a:t>Pre-task:</a:t>
            </a:r>
            <a:br>
              <a:rPr lang="en-GB" altLang="en-US" dirty="0"/>
            </a:br>
            <a:r>
              <a:rPr lang="en-GB" altLang="en-US" sz="2400" dirty="0"/>
              <a:t>How to prepare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643542" y="2451894"/>
            <a:ext cx="7985125" cy="1630362"/>
          </a:xfrm>
        </p:spPr>
        <p:txBody>
          <a:bodyPr>
            <a:normAutofit fontScale="92500" lnSpcReduction="20000"/>
          </a:bodyPr>
          <a:lstStyle/>
          <a:p>
            <a:r>
              <a:rPr lang="en-GB" altLang="en-US" dirty="0"/>
              <a:t>Prepare 4-6 slides</a:t>
            </a:r>
          </a:p>
          <a:p>
            <a:pPr lvl="1"/>
            <a:r>
              <a:rPr lang="en-GB" altLang="en-US" dirty="0"/>
              <a:t>What information the method provides and how does it work</a:t>
            </a:r>
          </a:p>
          <a:p>
            <a:pPr marL="457200" lvl="1" indent="0">
              <a:buNone/>
            </a:pPr>
            <a:r>
              <a:rPr lang="en-GB" altLang="en-US" dirty="0"/>
              <a:t>(theoretical principle) ?</a:t>
            </a:r>
          </a:p>
          <a:p>
            <a:pPr lvl="1"/>
            <a:r>
              <a:rPr lang="en-GB" altLang="en-US" dirty="0"/>
              <a:t>What kind of samples can be analysed?</a:t>
            </a:r>
          </a:p>
          <a:p>
            <a:pPr lvl="1"/>
            <a:r>
              <a:rPr lang="en-US" altLang="en-US" dirty="0"/>
              <a:t>Is the method destructive for the sample?</a:t>
            </a:r>
          </a:p>
        </p:txBody>
      </p:sp>
      <p:grpSp>
        <p:nvGrpSpPr>
          <p:cNvPr id="22532" name="Group 2"/>
          <p:cNvGrpSpPr>
            <a:grpSpLocks/>
          </p:cNvGrpSpPr>
          <p:nvPr/>
        </p:nvGrpSpPr>
        <p:grpSpPr bwMode="auto">
          <a:xfrm>
            <a:off x="7824789" y="115889"/>
            <a:ext cx="2687637" cy="1963737"/>
            <a:chOff x="6300192" y="116632"/>
            <a:chExt cx="2688233" cy="1962635"/>
          </a:xfrm>
        </p:grpSpPr>
        <p:pic>
          <p:nvPicPr>
            <p:cNvPr id="22535" name="Picture 5" descr="https://encrypted-tbn2.gstatic.com/images?q=tbn:ANd9GcSCggw4S9GlmcHxN2q50Rca8cLAKD4c_z7EihtJugcwDOPvGlsanw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0192" y="116632"/>
              <a:ext cx="1608113" cy="19013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536" name="TextBox 1"/>
            <p:cNvSpPr txBox="1">
              <a:spLocks noChangeArrowheads="1"/>
            </p:cNvSpPr>
            <p:nvPr/>
          </p:nvSpPr>
          <p:spPr bwMode="auto">
            <a:xfrm>
              <a:off x="6828185" y="1802268"/>
              <a:ext cx="216024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terrapinsa005.weebly.com</a:t>
              </a:r>
              <a:endParaRPr lang="en-GB" altLang="en-US" sz="1200"/>
            </a:p>
          </p:txBody>
        </p:sp>
      </p:grp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47701" y="4621214"/>
            <a:ext cx="6800849" cy="909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lvl="1">
              <a:defRPr/>
            </a:pPr>
            <a:r>
              <a:rPr lang="en-GB" kern="0" dirty="0"/>
              <a:t>Your picture of the operating mechanism of the device </a:t>
            </a:r>
          </a:p>
          <a:p>
            <a:pPr marL="457200" lvl="1" indent="0">
              <a:buNone/>
              <a:defRPr/>
            </a:pPr>
            <a:r>
              <a:rPr lang="en-GB" kern="0" dirty="0"/>
              <a:t>    (drawn with hand or by yourself with computer) 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5893" y="2210742"/>
            <a:ext cx="2717196" cy="286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0462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Pre-task (flip):</a:t>
            </a:r>
            <a:br>
              <a:rPr lang="en-GB" altLang="en-US"/>
            </a:br>
            <a:r>
              <a:rPr lang="en-GB" altLang="en-US" sz="2400"/>
              <a:t>How to prepare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Prepare 4-6 slides</a:t>
            </a:r>
          </a:p>
          <a:p>
            <a:pPr lvl="1">
              <a:defRPr/>
            </a:pPr>
            <a:r>
              <a:rPr lang="en-GB" altLang="en-US" dirty="0"/>
              <a:t>What information the method provides and how does it work?</a:t>
            </a:r>
          </a:p>
          <a:p>
            <a:pPr lvl="1">
              <a:defRPr/>
            </a:pPr>
            <a:r>
              <a:rPr lang="en-GB" altLang="en-US" dirty="0"/>
              <a:t>What kind of samples can be analysed?</a:t>
            </a:r>
          </a:p>
          <a:p>
            <a:pPr lvl="1">
              <a:defRPr/>
            </a:pPr>
            <a:r>
              <a:rPr lang="en-US" altLang="en-US" dirty="0"/>
              <a:t>Is the method destructive for the sample?</a:t>
            </a:r>
          </a:p>
          <a:p>
            <a:pPr lvl="1">
              <a:defRPr/>
            </a:pPr>
            <a:endParaRPr lang="en-GB" dirty="0"/>
          </a:p>
          <a:p>
            <a:pPr lvl="1">
              <a:defRPr/>
            </a:pPr>
            <a:r>
              <a:rPr lang="en-GB" dirty="0"/>
              <a:t>Your picture of the operating mechanism of the device </a:t>
            </a:r>
          </a:p>
          <a:p>
            <a:pPr marL="457200" lvl="1" indent="0">
              <a:buNone/>
              <a:defRPr/>
            </a:pPr>
            <a:r>
              <a:rPr lang="en-GB" dirty="0"/>
              <a:t>    (drawn with hand or by yourself with computer)  </a:t>
            </a:r>
          </a:p>
          <a:p>
            <a:pPr lvl="1">
              <a:defRPr/>
            </a:pPr>
            <a:r>
              <a:rPr lang="en-GB" dirty="0"/>
              <a:t>Bring the homework to class (we work with them)</a:t>
            </a:r>
          </a:p>
        </p:txBody>
      </p:sp>
      <p:sp>
        <p:nvSpPr>
          <p:cNvPr id="23556" name="TextBox 5"/>
          <p:cNvSpPr txBox="1">
            <a:spLocks noChangeArrowheads="1"/>
          </p:cNvSpPr>
          <p:nvPr/>
        </p:nvSpPr>
        <p:spPr bwMode="auto">
          <a:xfrm>
            <a:off x="5303837" y="3386139"/>
            <a:ext cx="4705350" cy="369887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/>
              <a:t>Submit to MyCourses before the next lecture</a:t>
            </a:r>
          </a:p>
        </p:txBody>
      </p:sp>
      <p:grpSp>
        <p:nvGrpSpPr>
          <p:cNvPr id="23557" name="Group 6"/>
          <p:cNvGrpSpPr>
            <a:grpSpLocks/>
          </p:cNvGrpSpPr>
          <p:nvPr/>
        </p:nvGrpSpPr>
        <p:grpSpPr bwMode="auto">
          <a:xfrm>
            <a:off x="7824789" y="115889"/>
            <a:ext cx="2687637" cy="1963737"/>
            <a:chOff x="6300192" y="116632"/>
            <a:chExt cx="2688233" cy="1962635"/>
          </a:xfrm>
        </p:grpSpPr>
        <p:pic>
          <p:nvPicPr>
            <p:cNvPr id="23558" name="Picture 5" descr="https://encrypted-tbn2.gstatic.com/images?q=tbn:ANd9GcSCggw4S9GlmcHxN2q50Rca8cLAKD4c_z7EihtJugcwDOPvGlsanw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0192" y="116632"/>
              <a:ext cx="1608113" cy="19013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559" name="TextBox 8"/>
            <p:cNvSpPr txBox="1">
              <a:spLocks noChangeArrowheads="1"/>
            </p:cNvSpPr>
            <p:nvPr/>
          </p:nvSpPr>
          <p:spPr bwMode="auto">
            <a:xfrm>
              <a:off x="6828185" y="1802268"/>
              <a:ext cx="216024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terrapinsa005.weebly.com</a:t>
              </a:r>
              <a:endParaRPr lang="en-GB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93074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Pre-task (flip):</a:t>
            </a:r>
            <a:br>
              <a:rPr lang="en-GB" altLang="en-US"/>
            </a:br>
            <a:r>
              <a:rPr lang="en-GB" altLang="en-US" sz="2400"/>
              <a:t>How to prepare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Prepare 4-6 slides:</a:t>
            </a:r>
          </a:p>
          <a:p>
            <a:pPr lvl="1">
              <a:defRPr/>
            </a:pPr>
            <a:r>
              <a:rPr lang="en-GB" altLang="en-US" dirty="0"/>
              <a:t>What information the method provides and how does it work?</a:t>
            </a:r>
          </a:p>
          <a:p>
            <a:pPr lvl="1">
              <a:defRPr/>
            </a:pPr>
            <a:r>
              <a:rPr lang="en-GB" altLang="en-US" dirty="0"/>
              <a:t>What kind of samples can be analysed?</a:t>
            </a:r>
          </a:p>
          <a:p>
            <a:pPr lvl="1">
              <a:defRPr/>
            </a:pPr>
            <a:r>
              <a:rPr lang="en-US" altLang="en-US" dirty="0"/>
              <a:t>Is the method destructive for the sample?</a:t>
            </a:r>
          </a:p>
          <a:p>
            <a:pPr lvl="1">
              <a:defRPr/>
            </a:pPr>
            <a:endParaRPr lang="en-GB" dirty="0"/>
          </a:p>
          <a:p>
            <a:pPr lvl="1">
              <a:defRPr/>
            </a:pPr>
            <a:r>
              <a:rPr lang="en-GB" dirty="0"/>
              <a:t>Your picture of the operating mechanism of the device </a:t>
            </a:r>
          </a:p>
          <a:p>
            <a:pPr marL="457200" lvl="1" indent="0">
              <a:buNone/>
              <a:defRPr/>
            </a:pPr>
            <a:r>
              <a:rPr lang="en-GB" dirty="0"/>
              <a:t>    (drawn with hand or by yourself with computer)  </a:t>
            </a:r>
          </a:p>
          <a:p>
            <a:pPr marL="457200" lvl="1" indent="0">
              <a:buNone/>
              <a:defRPr/>
            </a:pPr>
            <a:endParaRPr lang="en-GB" dirty="0"/>
          </a:p>
          <a:p>
            <a:pPr marL="457200" lvl="1" indent="0">
              <a:buNone/>
              <a:defRPr/>
            </a:pPr>
            <a:r>
              <a:rPr lang="en-GB" dirty="0"/>
              <a:t>+ Questions for the expert and ask them during the lecture or lab work – response to your report (required for higher grades)</a:t>
            </a:r>
          </a:p>
        </p:txBody>
      </p:sp>
      <p:sp>
        <p:nvSpPr>
          <p:cNvPr id="24580" name="Right Arrow 3"/>
          <p:cNvSpPr>
            <a:spLocks noChangeArrowheads="1"/>
          </p:cNvSpPr>
          <p:nvPr/>
        </p:nvSpPr>
        <p:spPr bwMode="auto">
          <a:xfrm>
            <a:off x="4095752" y="5681663"/>
            <a:ext cx="1582737" cy="431800"/>
          </a:xfrm>
          <a:prstGeom prst="rightArrow">
            <a:avLst>
              <a:gd name="adj1" fmla="val 50000"/>
              <a:gd name="adj2" fmla="val 49976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928B81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1800"/>
          </a:p>
        </p:txBody>
      </p:sp>
      <p:sp>
        <p:nvSpPr>
          <p:cNvPr id="5" name="TextBox 4"/>
          <p:cNvSpPr txBox="1"/>
          <p:nvPr/>
        </p:nvSpPr>
        <p:spPr>
          <a:xfrm>
            <a:off x="5745164" y="5713414"/>
            <a:ext cx="4103687" cy="369887"/>
          </a:xfrm>
          <a:prstGeom prst="rect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GB" dirty="0">
                <a:latin typeface="Arial" charset="0"/>
              </a:rPr>
              <a:t>Introduction for your laboratory report</a:t>
            </a:r>
          </a:p>
        </p:txBody>
      </p:sp>
      <p:sp>
        <p:nvSpPr>
          <p:cNvPr id="24582" name="TextBox 5"/>
          <p:cNvSpPr txBox="1">
            <a:spLocks noChangeArrowheads="1"/>
          </p:cNvSpPr>
          <p:nvPr/>
        </p:nvSpPr>
        <p:spPr bwMode="auto">
          <a:xfrm>
            <a:off x="2791327" y="3464791"/>
            <a:ext cx="6031831" cy="369332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 dirty="0"/>
              <a:t>Submit to MyCourses before the lecture (max size 5 MB)</a:t>
            </a:r>
          </a:p>
        </p:txBody>
      </p:sp>
      <p:grpSp>
        <p:nvGrpSpPr>
          <p:cNvPr id="24583" name="Group 6"/>
          <p:cNvGrpSpPr>
            <a:grpSpLocks/>
          </p:cNvGrpSpPr>
          <p:nvPr/>
        </p:nvGrpSpPr>
        <p:grpSpPr bwMode="auto">
          <a:xfrm>
            <a:off x="7824789" y="115889"/>
            <a:ext cx="2687637" cy="1963737"/>
            <a:chOff x="6300192" y="116632"/>
            <a:chExt cx="2688233" cy="1962635"/>
          </a:xfrm>
        </p:grpSpPr>
        <p:pic>
          <p:nvPicPr>
            <p:cNvPr id="24584" name="Picture 5" descr="https://encrypted-tbn2.gstatic.com/images?q=tbn:ANd9GcSCggw4S9GlmcHxN2q50Rca8cLAKD4c_z7EihtJugcwDOPvGlsanw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0192" y="116632"/>
              <a:ext cx="1608113" cy="19013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585" name="TextBox 8"/>
            <p:cNvSpPr txBox="1">
              <a:spLocks noChangeArrowheads="1"/>
            </p:cNvSpPr>
            <p:nvPr/>
          </p:nvSpPr>
          <p:spPr bwMode="auto">
            <a:xfrm>
              <a:off x="6828185" y="1802268"/>
              <a:ext cx="216024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terrapinsa005.weebly.com</a:t>
              </a:r>
              <a:endParaRPr lang="en-GB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18851066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-2116" y="-33338"/>
            <a:ext cx="8596668" cy="1320800"/>
          </a:xfrm>
        </p:spPr>
        <p:txBody>
          <a:bodyPr/>
          <a:lstStyle/>
          <a:p>
            <a:r>
              <a:rPr lang="en-GB" altLang="en-US" dirty="0"/>
              <a:t>How to hand in pre-task</a:t>
            </a:r>
          </a:p>
        </p:txBody>
      </p:sp>
      <p:sp>
        <p:nvSpPr>
          <p:cNvPr id="25603" name="TextBox 3"/>
          <p:cNvSpPr txBox="1">
            <a:spLocks noChangeArrowheads="1"/>
          </p:cNvSpPr>
          <p:nvPr/>
        </p:nvSpPr>
        <p:spPr bwMode="auto">
          <a:xfrm>
            <a:off x="1863725" y="6393557"/>
            <a:ext cx="84645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 dirty="0"/>
              <a:t>Remember to submit Before the lecture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DCEA53-FC57-4ACE-B15E-72B7F0D17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4070" y="1105816"/>
            <a:ext cx="10388403" cy="5287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Oval 6">
            <a:extLst>
              <a:ext uri="{FF2B5EF4-FFF2-40B4-BE49-F238E27FC236}">
                <a16:creationId xmlns:a16="http://schemas.microsoft.com/office/drawing/2014/main" id="{C48442DA-F8B7-47B6-A8E2-50EDC2018C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55" y="3778981"/>
            <a:ext cx="1522272" cy="275130"/>
          </a:xfrm>
          <a:prstGeom prst="ellipse">
            <a:avLst/>
          </a:prstGeom>
          <a:noFill/>
          <a:ln w="12700" algn="ctr">
            <a:solidFill>
              <a:srgbClr val="ED293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1800"/>
          </a:p>
        </p:txBody>
      </p:sp>
    </p:spTree>
    <p:extLst>
      <p:ext uri="{BB962C8B-B14F-4D97-AF65-F5344CB8AC3E}">
        <p14:creationId xmlns:p14="http://schemas.microsoft.com/office/powerpoint/2010/main" val="426887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GB" altLang="en-US" dirty="0"/>
              <a:t>Laboratory report:</a:t>
            </a:r>
            <a:br>
              <a:rPr lang="en-GB" altLang="en-US" dirty="0"/>
            </a:br>
            <a:r>
              <a:rPr lang="en-GB" altLang="en-US" sz="2400" dirty="0"/>
              <a:t>How to prepare</a:t>
            </a:r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Introduction: your pre-task + operating image</a:t>
            </a:r>
          </a:p>
          <a:p>
            <a:endParaRPr lang="en-GB" altLang="en-US"/>
          </a:p>
        </p:txBody>
      </p:sp>
      <p:sp>
        <p:nvSpPr>
          <p:cNvPr id="26628" name="TextBox 3"/>
          <p:cNvSpPr txBox="1">
            <a:spLocks noChangeArrowheads="1"/>
          </p:cNvSpPr>
          <p:nvPr/>
        </p:nvSpPr>
        <p:spPr bwMode="auto">
          <a:xfrm>
            <a:off x="4151314" y="2565400"/>
            <a:ext cx="2592387" cy="36988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>
                <a:solidFill>
                  <a:srgbClr val="00B050"/>
                </a:solidFill>
              </a:rPr>
              <a:t>This you already have!</a:t>
            </a:r>
          </a:p>
        </p:txBody>
      </p:sp>
      <p:grpSp>
        <p:nvGrpSpPr>
          <p:cNvPr id="26629" name="Group 5"/>
          <p:cNvGrpSpPr>
            <a:grpSpLocks/>
          </p:cNvGrpSpPr>
          <p:nvPr/>
        </p:nvGrpSpPr>
        <p:grpSpPr bwMode="auto">
          <a:xfrm>
            <a:off x="7907338" y="3511551"/>
            <a:ext cx="2076450" cy="2220913"/>
            <a:chOff x="6382946" y="3510821"/>
            <a:chExt cx="2076450" cy="2221642"/>
          </a:xfrm>
        </p:grpSpPr>
        <p:pic>
          <p:nvPicPr>
            <p:cNvPr id="26630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2946" y="3510821"/>
              <a:ext cx="2076450" cy="2200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631" name="TextBox 4"/>
            <p:cNvSpPr txBox="1">
              <a:spLocks noChangeArrowheads="1"/>
            </p:cNvSpPr>
            <p:nvPr/>
          </p:nvSpPr>
          <p:spPr bwMode="auto">
            <a:xfrm>
              <a:off x="6587188" y="5455464"/>
              <a:ext cx="187220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www.somervillenjk12.org</a:t>
              </a:r>
              <a:endParaRPr lang="en-GB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1848604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41032" y="220923"/>
            <a:ext cx="3490330" cy="1292225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endParaRPr lang="fi-FI" sz="2000" dirty="0"/>
          </a:p>
          <a:p>
            <a:pPr algn="ctr">
              <a:defRPr/>
            </a:pPr>
            <a:r>
              <a:rPr lang="fi-FI" sz="2000" dirty="0" err="1"/>
              <a:t>Material</a:t>
            </a:r>
            <a:r>
              <a:rPr lang="fi-FI" sz="2000" dirty="0"/>
              <a:t> </a:t>
            </a:r>
            <a:r>
              <a:rPr lang="fi-FI" sz="2000" dirty="0" err="1"/>
              <a:t>Characterization</a:t>
            </a:r>
            <a:r>
              <a:rPr lang="fi-FI" sz="2000" dirty="0"/>
              <a:t> </a:t>
            </a:r>
          </a:p>
          <a:p>
            <a:pPr algn="ctr">
              <a:defRPr/>
            </a:pPr>
            <a:r>
              <a:rPr lang="fi-FI" sz="2000" dirty="0" err="1"/>
              <a:t>Techniques</a:t>
            </a:r>
            <a:endParaRPr lang="fi-FI" sz="2000" dirty="0"/>
          </a:p>
          <a:p>
            <a:pPr>
              <a:defRPr/>
            </a:pPr>
            <a:endParaRPr lang="fi-FI" dirty="0"/>
          </a:p>
        </p:txBody>
      </p:sp>
      <p:sp>
        <p:nvSpPr>
          <p:cNvPr id="9" name="TextBox 8"/>
          <p:cNvSpPr txBox="1"/>
          <p:nvPr/>
        </p:nvSpPr>
        <p:spPr>
          <a:xfrm>
            <a:off x="1492584" y="5536615"/>
            <a:ext cx="3563938" cy="984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endParaRPr lang="fi-FI" sz="2000" dirty="0"/>
          </a:p>
          <a:p>
            <a:pPr algn="ctr">
              <a:defRPr/>
            </a:pPr>
            <a:r>
              <a:rPr lang="fi-FI" sz="2000" dirty="0"/>
              <a:t>Analysis of data</a:t>
            </a:r>
          </a:p>
          <a:p>
            <a:pPr>
              <a:defRPr/>
            </a:pPr>
            <a:endParaRPr lang="fi-FI" dirty="0"/>
          </a:p>
        </p:txBody>
      </p:sp>
      <p:sp>
        <p:nvSpPr>
          <p:cNvPr id="10" name="TextBox 9"/>
          <p:cNvSpPr txBox="1"/>
          <p:nvPr/>
        </p:nvSpPr>
        <p:spPr>
          <a:xfrm>
            <a:off x="1492584" y="3975397"/>
            <a:ext cx="3570288" cy="984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endParaRPr lang="fi-FI" sz="2000" dirty="0"/>
          </a:p>
          <a:p>
            <a:pPr algn="ctr">
              <a:defRPr/>
            </a:pPr>
            <a:r>
              <a:rPr lang="fi-FI" sz="2000" dirty="0" err="1"/>
              <a:t>Laboratory</a:t>
            </a:r>
            <a:r>
              <a:rPr lang="fi-FI" sz="2000" dirty="0"/>
              <a:t> </a:t>
            </a:r>
            <a:r>
              <a:rPr lang="fi-FI" sz="2000" dirty="0" err="1"/>
              <a:t>practice</a:t>
            </a:r>
            <a:endParaRPr lang="fi-FI" sz="2000" dirty="0"/>
          </a:p>
          <a:p>
            <a:pPr>
              <a:defRPr/>
            </a:pPr>
            <a:endParaRPr lang="fi-FI" dirty="0"/>
          </a:p>
        </p:txBody>
      </p:sp>
      <p:sp>
        <p:nvSpPr>
          <p:cNvPr id="6" name="TextBox 5"/>
          <p:cNvSpPr txBox="1"/>
          <p:nvPr/>
        </p:nvSpPr>
        <p:spPr>
          <a:xfrm>
            <a:off x="5494986" y="3981851"/>
            <a:ext cx="3563938" cy="984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endParaRPr lang="fi-FI" sz="2000" dirty="0"/>
          </a:p>
          <a:p>
            <a:pPr algn="ctr">
              <a:defRPr/>
            </a:pPr>
            <a:r>
              <a:rPr lang="fi-FI" sz="2000" dirty="0" err="1"/>
              <a:t>What</a:t>
            </a:r>
            <a:r>
              <a:rPr lang="fi-FI" sz="2000" dirty="0"/>
              <a:t> </a:t>
            </a:r>
            <a:r>
              <a:rPr lang="fi-FI" sz="2000" dirty="0" err="1"/>
              <a:t>can</a:t>
            </a:r>
            <a:r>
              <a:rPr lang="fi-FI" sz="2000" dirty="0"/>
              <a:t> I </a:t>
            </a:r>
            <a:r>
              <a:rPr lang="fi-FI" sz="2000" dirty="0" err="1"/>
              <a:t>analyse</a:t>
            </a:r>
            <a:r>
              <a:rPr lang="fi-FI" sz="2000" dirty="0"/>
              <a:t>?</a:t>
            </a:r>
          </a:p>
          <a:p>
            <a:pPr>
              <a:defRPr/>
            </a:pPr>
            <a:endParaRPr lang="fi-FI" dirty="0"/>
          </a:p>
        </p:txBody>
      </p:sp>
      <p:sp>
        <p:nvSpPr>
          <p:cNvPr id="7" name="TextBox 6"/>
          <p:cNvSpPr txBox="1"/>
          <p:nvPr/>
        </p:nvSpPr>
        <p:spPr>
          <a:xfrm>
            <a:off x="5494986" y="5536615"/>
            <a:ext cx="3563937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algn="just">
              <a:defRPr/>
            </a:pPr>
            <a:r>
              <a:rPr lang="fi-FI" sz="2000" dirty="0"/>
              <a:t>How </a:t>
            </a:r>
            <a:r>
              <a:rPr lang="fi-FI" sz="2000" dirty="0" err="1"/>
              <a:t>do</a:t>
            </a:r>
            <a:r>
              <a:rPr lang="fi-FI" sz="2000" dirty="0"/>
              <a:t> I </a:t>
            </a:r>
            <a:r>
              <a:rPr lang="fi-FI" sz="2000" dirty="0" err="1"/>
              <a:t>get</a:t>
            </a:r>
            <a:r>
              <a:rPr lang="fi-FI" sz="2000" dirty="0"/>
              <a:t> the </a:t>
            </a:r>
            <a:r>
              <a:rPr lang="fi-FI" sz="2000" dirty="0" err="1"/>
              <a:t>information</a:t>
            </a:r>
            <a:r>
              <a:rPr lang="fi-FI" sz="2000" dirty="0"/>
              <a:t> </a:t>
            </a:r>
            <a:r>
              <a:rPr lang="fi-FI" sz="2000" dirty="0" err="1"/>
              <a:t>that</a:t>
            </a:r>
            <a:r>
              <a:rPr lang="fi-FI" sz="2000" dirty="0"/>
              <a:t> I </a:t>
            </a:r>
            <a:r>
              <a:rPr lang="fi-FI" sz="2000" dirty="0" err="1"/>
              <a:t>need</a:t>
            </a:r>
            <a:r>
              <a:rPr lang="fi-FI" sz="2000" dirty="0"/>
              <a:t>?</a:t>
            </a:r>
          </a:p>
          <a:p>
            <a:pPr algn="just">
              <a:defRPr/>
            </a:pPr>
            <a:endParaRPr lang="fi-FI" sz="2000" dirty="0"/>
          </a:p>
        </p:txBody>
      </p:sp>
      <p:sp>
        <p:nvSpPr>
          <p:cNvPr id="2" name="TextBox 1"/>
          <p:cNvSpPr txBox="1"/>
          <p:nvPr/>
        </p:nvSpPr>
        <p:spPr>
          <a:xfrm>
            <a:off x="2507144" y="1705404"/>
            <a:ext cx="59756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i-FI" dirty="0" err="1"/>
              <a:t>Probing</a:t>
            </a:r>
            <a:r>
              <a:rPr lang="fi-FI" dirty="0"/>
              <a:t> </a:t>
            </a:r>
            <a:r>
              <a:rPr lang="fi-FI" dirty="0" err="1"/>
              <a:t>physical</a:t>
            </a:r>
            <a:r>
              <a:rPr lang="fi-FI" dirty="0"/>
              <a:t> and </a:t>
            </a:r>
            <a:r>
              <a:rPr lang="fi-FI" dirty="0" err="1"/>
              <a:t>chemical</a:t>
            </a:r>
            <a:r>
              <a:rPr lang="fi-FI" dirty="0"/>
              <a:t> </a:t>
            </a:r>
            <a:r>
              <a:rPr lang="fi-FI" dirty="0" err="1"/>
              <a:t>properties</a:t>
            </a:r>
            <a:r>
              <a:rPr lang="fi-FI" dirty="0"/>
              <a:t> of </a:t>
            </a:r>
            <a:r>
              <a:rPr lang="fi-FI" dirty="0" err="1"/>
              <a:t>materials</a:t>
            </a:r>
            <a:r>
              <a:rPr lang="fi-FI" dirty="0"/>
              <a:t> (</a:t>
            </a:r>
            <a:r>
              <a:rPr lang="fi-FI" dirty="0" err="1"/>
              <a:t>Bulk</a:t>
            </a:r>
            <a:r>
              <a:rPr lang="fi-FI" dirty="0"/>
              <a:t>, </a:t>
            </a:r>
            <a:r>
              <a:rPr lang="fi-FI" dirty="0" err="1"/>
              <a:t>Surfaces</a:t>
            </a:r>
            <a:r>
              <a:rPr lang="fi-FI" dirty="0"/>
              <a:t> and </a:t>
            </a:r>
            <a:r>
              <a:rPr lang="fi-FI" dirty="0" err="1"/>
              <a:t>Interfaces</a:t>
            </a:r>
            <a:r>
              <a:rPr lang="fi-FI" dirty="0"/>
              <a:t>)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i-FI" dirty="0"/>
              <a:t>Single </a:t>
            </a:r>
            <a:r>
              <a:rPr lang="fi-FI" dirty="0" err="1"/>
              <a:t>crystals</a:t>
            </a:r>
            <a:r>
              <a:rPr lang="fi-FI" dirty="0"/>
              <a:t> and </a:t>
            </a:r>
            <a:r>
              <a:rPr lang="fi-FI" dirty="0" err="1"/>
              <a:t>powder</a:t>
            </a:r>
            <a:r>
              <a:rPr lang="fi-FI" dirty="0"/>
              <a:t>(3D)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i-FI" dirty="0" err="1"/>
              <a:t>Thin</a:t>
            </a:r>
            <a:r>
              <a:rPr lang="fi-FI" dirty="0"/>
              <a:t> </a:t>
            </a:r>
            <a:r>
              <a:rPr lang="fi-FI" dirty="0" err="1"/>
              <a:t>films</a:t>
            </a:r>
            <a:r>
              <a:rPr lang="fi-FI" dirty="0"/>
              <a:t>(2D)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i-FI" dirty="0" err="1"/>
              <a:t>Nanostructures</a:t>
            </a:r>
            <a:r>
              <a:rPr lang="fi-FI" dirty="0"/>
              <a:t>(1D and 0D)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74247" y="3374988"/>
            <a:ext cx="686078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 anchor="t">
            <a:spAutoFit/>
          </a:bodyPr>
          <a:lstStyle/>
          <a:p>
            <a:r>
              <a:rPr lang="fi-FI" dirty="0" err="1"/>
              <a:t>Contact</a:t>
            </a:r>
            <a:r>
              <a:rPr lang="fi-FI" dirty="0"/>
              <a:t> Session (</a:t>
            </a:r>
            <a:r>
              <a:rPr lang="fi-FI" dirty="0" err="1"/>
              <a:t>Theoretical</a:t>
            </a:r>
            <a:r>
              <a:rPr lang="fi-FI" dirty="0"/>
              <a:t> </a:t>
            </a:r>
            <a:r>
              <a:rPr lang="fi-FI" dirty="0" err="1"/>
              <a:t>Background</a:t>
            </a:r>
            <a:r>
              <a:rPr lang="fi-FI" dirty="0"/>
              <a:t> (</a:t>
            </a:r>
            <a:r>
              <a:rPr lang="fi-FI" dirty="0" err="1"/>
              <a:t>Principle</a:t>
            </a:r>
            <a:r>
              <a:rPr lang="fi-FI" dirty="0"/>
              <a:t> &amp; </a:t>
            </a:r>
            <a:r>
              <a:rPr lang="fi-FI" dirty="0" err="1"/>
              <a:t>Instrumentation</a:t>
            </a:r>
            <a:r>
              <a:rPr lang="fi-FI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5608062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report:</a:t>
            </a:r>
            <a:br>
              <a:rPr lang="en-GB" altLang="en-US"/>
            </a:br>
            <a:r>
              <a:rPr lang="en-GB" altLang="en-US" sz="2400"/>
              <a:t>How to prepare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Introduction: your pre-task + operating image</a:t>
            </a:r>
          </a:p>
          <a:p>
            <a:pPr lvl="1"/>
            <a:r>
              <a:rPr lang="en-GB" altLang="en-US"/>
              <a:t>Also add here the group selfie (confirmation your presence)</a:t>
            </a:r>
          </a:p>
          <a:p>
            <a:endParaRPr lang="en-GB" altLang="en-US"/>
          </a:p>
        </p:txBody>
      </p:sp>
      <p:sp>
        <p:nvSpPr>
          <p:cNvPr id="27652" name="TextBox 3"/>
          <p:cNvSpPr txBox="1">
            <a:spLocks noChangeArrowheads="1"/>
          </p:cNvSpPr>
          <p:nvPr/>
        </p:nvSpPr>
        <p:spPr bwMode="auto">
          <a:xfrm>
            <a:off x="4279651" y="2854158"/>
            <a:ext cx="2592387" cy="36988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>
                <a:solidFill>
                  <a:srgbClr val="00B050"/>
                </a:solidFill>
              </a:rPr>
              <a:t>This you already have!</a:t>
            </a:r>
          </a:p>
        </p:txBody>
      </p:sp>
      <p:grpSp>
        <p:nvGrpSpPr>
          <p:cNvPr id="27653" name="Group 4"/>
          <p:cNvGrpSpPr>
            <a:grpSpLocks/>
          </p:cNvGrpSpPr>
          <p:nvPr/>
        </p:nvGrpSpPr>
        <p:grpSpPr bwMode="auto">
          <a:xfrm>
            <a:off x="7907338" y="3424239"/>
            <a:ext cx="2076450" cy="2220913"/>
            <a:chOff x="6382946" y="3510821"/>
            <a:chExt cx="2076450" cy="2221642"/>
          </a:xfrm>
        </p:grpSpPr>
        <p:pic>
          <p:nvPicPr>
            <p:cNvPr id="27654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2946" y="3510821"/>
              <a:ext cx="2076450" cy="2200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655" name="TextBox 6"/>
            <p:cNvSpPr txBox="1">
              <a:spLocks noChangeArrowheads="1"/>
            </p:cNvSpPr>
            <p:nvPr/>
          </p:nvSpPr>
          <p:spPr bwMode="auto">
            <a:xfrm>
              <a:off x="6587188" y="5455464"/>
              <a:ext cx="187220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www.somervillenjk12.org</a:t>
              </a:r>
              <a:endParaRPr lang="en-GB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787043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report:</a:t>
            </a:r>
            <a:br>
              <a:rPr lang="en-GB" altLang="en-US"/>
            </a:br>
            <a:r>
              <a:rPr lang="en-GB" altLang="en-US" sz="2400"/>
              <a:t>How to prepare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Introduction: your pre-task + operating image</a:t>
            </a:r>
          </a:p>
          <a:p>
            <a:endParaRPr lang="en-GB" altLang="en-US"/>
          </a:p>
          <a:p>
            <a:r>
              <a:rPr lang="en-GB" altLang="en-US"/>
              <a:t>Experimental: the procedure (what did you do in the lab)</a:t>
            </a:r>
          </a:p>
          <a:p>
            <a:pPr lvl="1"/>
            <a:r>
              <a:rPr lang="en-GB" altLang="en-US"/>
              <a:t>Can involve text and pictures (you take in lab) </a:t>
            </a:r>
          </a:p>
          <a:p>
            <a:pPr lvl="1"/>
            <a:r>
              <a:rPr lang="en-GB" altLang="en-US"/>
              <a:t>Here if any sample preparation done</a:t>
            </a:r>
          </a:p>
          <a:p>
            <a:endParaRPr lang="en-GB" altLang="en-US"/>
          </a:p>
        </p:txBody>
      </p:sp>
      <p:grpSp>
        <p:nvGrpSpPr>
          <p:cNvPr id="28676" name="Group 3"/>
          <p:cNvGrpSpPr>
            <a:grpSpLocks/>
          </p:cNvGrpSpPr>
          <p:nvPr/>
        </p:nvGrpSpPr>
        <p:grpSpPr bwMode="auto">
          <a:xfrm>
            <a:off x="7907338" y="3511551"/>
            <a:ext cx="2076450" cy="2220913"/>
            <a:chOff x="6382946" y="3510821"/>
            <a:chExt cx="2076450" cy="2221642"/>
          </a:xfrm>
        </p:grpSpPr>
        <p:pic>
          <p:nvPicPr>
            <p:cNvPr id="28677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2946" y="3510821"/>
              <a:ext cx="2076450" cy="2200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678" name="TextBox 5"/>
            <p:cNvSpPr txBox="1">
              <a:spLocks noChangeArrowheads="1"/>
            </p:cNvSpPr>
            <p:nvPr/>
          </p:nvSpPr>
          <p:spPr bwMode="auto">
            <a:xfrm>
              <a:off x="6587188" y="5455464"/>
              <a:ext cx="187220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www.somervillenjk12.org</a:t>
              </a:r>
              <a:endParaRPr lang="en-GB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40061886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 examples:</a:t>
            </a:r>
            <a:br>
              <a:rPr lang="en-GB" altLang="en-US"/>
            </a:br>
            <a:r>
              <a:rPr lang="en-GB" altLang="en-US"/>
              <a:t>Experimental</a:t>
            </a:r>
          </a:p>
        </p:txBody>
      </p:sp>
      <p:pic>
        <p:nvPicPr>
          <p:cNvPr id="29699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06800" y="1852614"/>
            <a:ext cx="6318250" cy="3557587"/>
          </a:xfrm>
        </p:spPr>
      </p:pic>
      <p:cxnSp>
        <p:nvCxnSpPr>
          <p:cNvPr id="4" name="Straight Arrow Connector 3"/>
          <p:cNvCxnSpPr/>
          <p:nvPr/>
        </p:nvCxnSpPr>
        <p:spPr>
          <a:xfrm>
            <a:off x="7070725" y="3471864"/>
            <a:ext cx="0" cy="1095375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7289801" y="2051050"/>
            <a:ext cx="23813" cy="2516188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endCxn id="29703" idx="2"/>
          </p:cNvCxnSpPr>
          <p:nvPr/>
        </p:nvCxnSpPr>
        <p:spPr>
          <a:xfrm flipH="1" flipV="1">
            <a:off x="8318500" y="1436688"/>
            <a:ext cx="19050" cy="1096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703" name="TextBox 6"/>
          <p:cNvSpPr txBox="1">
            <a:spLocks noChangeArrowheads="1"/>
          </p:cNvSpPr>
          <p:nvPr/>
        </p:nvSpPr>
        <p:spPr bwMode="auto">
          <a:xfrm>
            <a:off x="7070725" y="1066800"/>
            <a:ext cx="24955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/>
              <a:t>microscope/camera</a:t>
            </a:r>
          </a:p>
        </p:txBody>
      </p:sp>
      <p:sp>
        <p:nvSpPr>
          <p:cNvPr id="29704" name="TextBox 7"/>
          <p:cNvSpPr txBox="1">
            <a:spLocks noChangeArrowheads="1"/>
          </p:cNvSpPr>
          <p:nvPr/>
        </p:nvSpPr>
        <p:spPr bwMode="auto">
          <a:xfrm>
            <a:off x="7085013" y="6264275"/>
            <a:ext cx="81915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/>
              <a:t>laser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483475" y="4691063"/>
            <a:ext cx="1062038" cy="1598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8651875" y="4210050"/>
            <a:ext cx="25400" cy="1576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707" name="TextBox 10"/>
          <p:cNvSpPr txBox="1">
            <a:spLocks noChangeArrowheads="1"/>
          </p:cNvSpPr>
          <p:nvPr/>
        </p:nvSpPr>
        <p:spPr bwMode="auto">
          <a:xfrm>
            <a:off x="7843838" y="5853114"/>
            <a:ext cx="25003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/>
              <a:t>spectrometer</a:t>
            </a:r>
          </a:p>
        </p:txBody>
      </p:sp>
      <p:sp>
        <p:nvSpPr>
          <p:cNvPr id="29708" name="TextBox 11"/>
          <p:cNvSpPr txBox="1">
            <a:spLocks noChangeArrowheads="1"/>
          </p:cNvSpPr>
          <p:nvPr/>
        </p:nvSpPr>
        <p:spPr bwMode="auto">
          <a:xfrm>
            <a:off x="3841750" y="6037264"/>
            <a:ext cx="24955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/>
              <a:t>direction of the laser</a:t>
            </a:r>
          </a:p>
        </p:txBody>
      </p:sp>
      <p:cxnSp>
        <p:nvCxnSpPr>
          <p:cNvPr id="13" name="Straight Arrow Connector 12"/>
          <p:cNvCxnSpPr>
            <a:endCxn id="29708" idx="0"/>
          </p:cNvCxnSpPr>
          <p:nvPr/>
        </p:nvCxnSpPr>
        <p:spPr>
          <a:xfrm flipH="1">
            <a:off x="5089525" y="4471989"/>
            <a:ext cx="1981200" cy="1565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523039" y="3400425"/>
            <a:ext cx="561975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6075364" y="1503363"/>
            <a:ext cx="1119187" cy="60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712" name="TextBox 15"/>
          <p:cNvSpPr txBox="1">
            <a:spLocks noChangeArrowheads="1"/>
          </p:cNvSpPr>
          <p:nvPr/>
        </p:nvSpPr>
        <p:spPr bwMode="auto">
          <a:xfrm>
            <a:off x="5359400" y="1168400"/>
            <a:ext cx="1371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/>
              <a:t>detector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6597650" y="4567238"/>
            <a:ext cx="554038" cy="1065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714" name="TextBox 17"/>
          <p:cNvSpPr txBox="1">
            <a:spLocks noChangeArrowheads="1"/>
          </p:cNvSpPr>
          <p:nvPr/>
        </p:nvSpPr>
        <p:spPr bwMode="auto">
          <a:xfrm>
            <a:off x="6045200" y="5602288"/>
            <a:ext cx="12319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/>
              <a:t>sample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78014" y="3095626"/>
            <a:ext cx="1728787" cy="9239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GB" dirty="0"/>
              <a:t>Explain with power point! Visualizing!</a:t>
            </a:r>
          </a:p>
        </p:txBody>
      </p:sp>
    </p:spTree>
    <p:extLst>
      <p:ext uri="{BB962C8B-B14F-4D97-AF65-F5344CB8AC3E}">
        <p14:creationId xmlns:p14="http://schemas.microsoft.com/office/powerpoint/2010/main" val="2929992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>
          <a:xfrm>
            <a:off x="610659" y="92076"/>
            <a:ext cx="8596668" cy="1320800"/>
          </a:xfrm>
        </p:spPr>
        <p:txBody>
          <a:bodyPr/>
          <a:lstStyle/>
          <a:p>
            <a:r>
              <a:rPr lang="en-GB" altLang="en-US" dirty="0"/>
              <a:t>Laboratory report:</a:t>
            </a:r>
            <a:br>
              <a:rPr lang="en-GB" altLang="en-US" dirty="0"/>
            </a:br>
            <a:r>
              <a:rPr lang="en-GB" altLang="en-US" dirty="0"/>
              <a:t>Experimental - samples</a:t>
            </a:r>
          </a:p>
        </p:txBody>
      </p:sp>
      <p:pic>
        <p:nvPicPr>
          <p:cNvPr id="3072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03464" y="1568451"/>
            <a:ext cx="2008187" cy="3565525"/>
          </a:xfrm>
        </p:spPr>
      </p:pic>
      <p:sp>
        <p:nvSpPr>
          <p:cNvPr id="6" name="TextBox 5"/>
          <p:cNvSpPr txBox="1"/>
          <p:nvPr/>
        </p:nvSpPr>
        <p:spPr>
          <a:xfrm>
            <a:off x="7138988" y="488951"/>
            <a:ext cx="2952750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 algn="just">
              <a:defRPr/>
            </a:pPr>
            <a:r>
              <a:rPr lang="en-GB" dirty="0"/>
              <a:t>Take images of your samples and explain in detail what they are.</a:t>
            </a:r>
          </a:p>
        </p:txBody>
      </p:sp>
      <p:pic>
        <p:nvPicPr>
          <p:cNvPr id="3072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1" y="4256088"/>
            <a:ext cx="3878263" cy="218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6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338" y="1568450"/>
            <a:ext cx="3878262" cy="218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7" name="TextBox 9"/>
          <p:cNvSpPr txBox="1">
            <a:spLocks noChangeArrowheads="1"/>
          </p:cNvSpPr>
          <p:nvPr/>
        </p:nvSpPr>
        <p:spPr bwMode="auto">
          <a:xfrm>
            <a:off x="2071689" y="5145089"/>
            <a:ext cx="2473325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/>
              <a:t>Image 5: Bottle containing amylose from a potato </a:t>
            </a:r>
          </a:p>
        </p:txBody>
      </p:sp>
      <p:sp>
        <p:nvSpPr>
          <p:cNvPr id="30728" name="TextBox 10"/>
          <p:cNvSpPr txBox="1">
            <a:spLocks noChangeArrowheads="1"/>
          </p:cNvSpPr>
          <p:nvPr/>
        </p:nvSpPr>
        <p:spPr bwMode="auto">
          <a:xfrm>
            <a:off x="5113338" y="3763964"/>
            <a:ext cx="38782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/>
              <a:t>Image 6: Amylose from a potato</a:t>
            </a:r>
          </a:p>
        </p:txBody>
      </p:sp>
      <p:sp>
        <p:nvSpPr>
          <p:cNvPr id="30729" name="TextBox 11"/>
          <p:cNvSpPr txBox="1">
            <a:spLocks noChangeArrowheads="1"/>
          </p:cNvSpPr>
          <p:nvPr/>
        </p:nvSpPr>
        <p:spPr bwMode="auto">
          <a:xfrm>
            <a:off x="5080001" y="6483350"/>
            <a:ext cx="38782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/>
              <a:t>Image 7: Treated barley seeds</a:t>
            </a:r>
          </a:p>
        </p:txBody>
      </p:sp>
    </p:spTree>
    <p:extLst>
      <p:ext uri="{BB962C8B-B14F-4D97-AF65-F5344CB8AC3E}">
        <p14:creationId xmlns:p14="http://schemas.microsoft.com/office/powerpoint/2010/main" val="40101580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report:</a:t>
            </a:r>
            <a:br>
              <a:rPr lang="en-GB" altLang="en-US"/>
            </a:br>
            <a:r>
              <a:rPr lang="en-GB" altLang="en-US" sz="2400"/>
              <a:t>How to prepare</a:t>
            </a: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dirty="0"/>
              <a:t>Introduction: your pre-task + operating image</a:t>
            </a:r>
          </a:p>
          <a:p>
            <a:endParaRPr lang="en-GB" altLang="en-US" dirty="0"/>
          </a:p>
          <a:p>
            <a:r>
              <a:rPr lang="en-GB" altLang="en-US" dirty="0"/>
              <a:t>Experimental: the procedure</a:t>
            </a:r>
          </a:p>
          <a:p>
            <a:endParaRPr lang="en-GB" altLang="en-US" dirty="0"/>
          </a:p>
          <a:p>
            <a:r>
              <a:rPr lang="en-GB" altLang="en-US" dirty="0"/>
              <a:t>Results: the result obtained</a:t>
            </a:r>
          </a:p>
          <a:p>
            <a:pPr lvl="1"/>
            <a:r>
              <a:rPr lang="en-GB" altLang="en-US" dirty="0"/>
              <a:t>Data presented in a clear way</a:t>
            </a:r>
          </a:p>
          <a:p>
            <a:pPr lvl="1"/>
            <a:r>
              <a:rPr lang="en-GB" altLang="en-US" dirty="0"/>
              <a:t>Compare the data to references</a:t>
            </a:r>
          </a:p>
          <a:p>
            <a:pPr marL="914400" lvl="2" indent="0">
              <a:buNone/>
            </a:pPr>
            <a:r>
              <a:rPr lang="en-GB" altLang="en-US" dirty="0"/>
              <a:t>(for higher grade)</a:t>
            </a:r>
          </a:p>
          <a:p>
            <a:endParaRPr lang="en-GB" altLang="en-US" dirty="0"/>
          </a:p>
        </p:txBody>
      </p:sp>
      <p:grpSp>
        <p:nvGrpSpPr>
          <p:cNvPr id="31748" name="Group 3"/>
          <p:cNvGrpSpPr>
            <a:grpSpLocks/>
          </p:cNvGrpSpPr>
          <p:nvPr/>
        </p:nvGrpSpPr>
        <p:grpSpPr bwMode="auto">
          <a:xfrm>
            <a:off x="7907338" y="3511551"/>
            <a:ext cx="2076450" cy="2220913"/>
            <a:chOff x="6382946" y="3510821"/>
            <a:chExt cx="2076450" cy="2221642"/>
          </a:xfrm>
        </p:grpSpPr>
        <p:pic>
          <p:nvPicPr>
            <p:cNvPr id="31749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2946" y="3510821"/>
              <a:ext cx="2076450" cy="2200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750" name="TextBox 5"/>
            <p:cNvSpPr txBox="1">
              <a:spLocks noChangeArrowheads="1"/>
            </p:cNvSpPr>
            <p:nvPr/>
          </p:nvSpPr>
          <p:spPr bwMode="auto">
            <a:xfrm>
              <a:off x="6587188" y="5455464"/>
              <a:ext cx="187220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www.somervillenjk12.org</a:t>
              </a:r>
              <a:endParaRPr lang="en-GB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12219606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 examples:</a:t>
            </a:r>
            <a:br>
              <a:rPr lang="en-GB" altLang="en-US"/>
            </a:br>
            <a:r>
              <a:rPr lang="en-GB" altLang="en-US"/>
              <a:t>Results</a:t>
            </a:r>
          </a:p>
        </p:txBody>
      </p:sp>
      <p:pic>
        <p:nvPicPr>
          <p:cNvPr id="32771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276" y="1773239"/>
            <a:ext cx="4448175" cy="287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>
            <a:cxnSpLocks noChangeShapeType="1"/>
          </p:cNvCxnSpPr>
          <p:nvPr/>
        </p:nvCxnSpPr>
        <p:spPr bwMode="auto">
          <a:xfrm flipV="1">
            <a:off x="4800601" y="2565400"/>
            <a:ext cx="1287463" cy="960438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928B81">
                      <a:alpha val="50000"/>
                    </a:srgbClr>
                  </a:outerShdw>
                </a:effectLst>
              </a14:hiddenEffects>
            </a:ext>
          </a:extLst>
        </p:spPr>
      </p:cxnSp>
      <p:sp>
        <p:nvSpPr>
          <p:cNvPr id="6" name="TextBox 5"/>
          <p:cNvSpPr txBox="1"/>
          <p:nvPr/>
        </p:nvSpPr>
        <p:spPr>
          <a:xfrm>
            <a:off x="3287714" y="3598863"/>
            <a:ext cx="1512887" cy="12001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GB" dirty="0"/>
              <a:t>You can also highlight the wanted results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51089" y="1844676"/>
            <a:ext cx="2376487" cy="14779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GB" dirty="0"/>
              <a:t>Remember to present you data in a clear form (easy for the reader to understand)</a:t>
            </a:r>
          </a:p>
        </p:txBody>
      </p:sp>
    </p:spTree>
    <p:extLst>
      <p:ext uri="{BB962C8B-B14F-4D97-AF65-F5344CB8AC3E}">
        <p14:creationId xmlns:p14="http://schemas.microsoft.com/office/powerpoint/2010/main" val="301922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report:</a:t>
            </a:r>
            <a:br>
              <a:rPr lang="en-GB" altLang="en-US"/>
            </a:br>
            <a:r>
              <a:rPr lang="en-GB" altLang="en-US" sz="2400"/>
              <a:t>How to prepare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GB" altLang="en-US" dirty="0"/>
              <a:t>Introduction: your pre-task + operating image</a:t>
            </a:r>
          </a:p>
          <a:p>
            <a:pPr>
              <a:defRPr/>
            </a:pPr>
            <a:endParaRPr lang="en-GB" altLang="en-US" dirty="0"/>
          </a:p>
          <a:p>
            <a:pPr>
              <a:defRPr/>
            </a:pPr>
            <a:r>
              <a:rPr lang="en-GB" altLang="en-US" dirty="0"/>
              <a:t>Experimental: the procedure</a:t>
            </a:r>
          </a:p>
          <a:p>
            <a:pPr>
              <a:defRPr/>
            </a:pPr>
            <a:endParaRPr lang="en-GB" altLang="en-US" dirty="0"/>
          </a:p>
          <a:p>
            <a:pPr>
              <a:defRPr/>
            </a:pPr>
            <a:r>
              <a:rPr lang="en-GB" altLang="en-US" dirty="0"/>
              <a:t>Results: the result obtained</a:t>
            </a:r>
          </a:p>
          <a:p>
            <a:pPr>
              <a:defRPr/>
            </a:pPr>
            <a:endParaRPr lang="en-GB" altLang="en-US" dirty="0"/>
          </a:p>
          <a:p>
            <a:pPr>
              <a:defRPr/>
            </a:pPr>
            <a:r>
              <a:rPr lang="en-GB" altLang="en-US" dirty="0"/>
              <a:t>Discussion: Analysis of the results </a:t>
            </a:r>
          </a:p>
          <a:p>
            <a:pPr lvl="1">
              <a:defRPr/>
            </a:pPr>
            <a:r>
              <a:rPr lang="en-GB" altLang="en-US" dirty="0"/>
              <a:t>You can do the data analysis with peers but</a:t>
            </a:r>
          </a:p>
          <a:p>
            <a:pPr marL="457200" lvl="1" indent="0">
              <a:buNone/>
              <a:defRPr/>
            </a:pPr>
            <a:r>
              <a:rPr lang="en-GB" altLang="en-US" dirty="0"/>
              <a:t>     - &gt;Each of you will write their </a:t>
            </a:r>
            <a:r>
              <a:rPr lang="en-GB" altLang="en-US" dirty="0">
                <a:solidFill>
                  <a:srgbClr val="7030A0"/>
                </a:solidFill>
              </a:rPr>
              <a:t>own report</a:t>
            </a:r>
          </a:p>
          <a:p>
            <a:pPr lvl="1">
              <a:defRPr/>
            </a:pPr>
            <a:r>
              <a:rPr lang="en-GB" altLang="en-US" dirty="0"/>
              <a:t>No need for long discussion (bullet points)</a:t>
            </a:r>
          </a:p>
        </p:txBody>
      </p:sp>
      <p:grpSp>
        <p:nvGrpSpPr>
          <p:cNvPr id="33796" name="Group 3"/>
          <p:cNvGrpSpPr>
            <a:grpSpLocks/>
          </p:cNvGrpSpPr>
          <p:nvPr/>
        </p:nvGrpSpPr>
        <p:grpSpPr bwMode="auto">
          <a:xfrm>
            <a:off x="7907338" y="3511551"/>
            <a:ext cx="2076450" cy="2220913"/>
            <a:chOff x="6382946" y="3510821"/>
            <a:chExt cx="2076450" cy="2221642"/>
          </a:xfrm>
        </p:grpSpPr>
        <p:pic>
          <p:nvPicPr>
            <p:cNvPr id="33797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2946" y="3510821"/>
              <a:ext cx="2076450" cy="2200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3798" name="TextBox 5"/>
            <p:cNvSpPr txBox="1">
              <a:spLocks noChangeArrowheads="1"/>
            </p:cNvSpPr>
            <p:nvPr/>
          </p:nvSpPr>
          <p:spPr bwMode="auto">
            <a:xfrm>
              <a:off x="6587188" y="5455464"/>
              <a:ext cx="187220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www.somervillenjk12.org</a:t>
              </a:r>
              <a:endParaRPr lang="en-GB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1634089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 examples:</a:t>
            </a:r>
            <a:br>
              <a:rPr lang="en-GB" altLang="en-US"/>
            </a:br>
            <a:r>
              <a:rPr lang="en-GB" altLang="en-US"/>
              <a:t>Analysis</a:t>
            </a:r>
          </a:p>
        </p:txBody>
      </p:sp>
      <p:pic>
        <p:nvPicPr>
          <p:cNvPr id="34819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762" y="1690688"/>
            <a:ext cx="8118475" cy="390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88857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report:</a:t>
            </a:r>
            <a:br>
              <a:rPr lang="en-GB" altLang="en-US"/>
            </a:br>
            <a:r>
              <a:rPr lang="en-GB" altLang="en-US" sz="2400"/>
              <a:t>How to prepare</a:t>
            </a:r>
          </a:p>
        </p:txBody>
      </p:sp>
      <p:sp>
        <p:nvSpPr>
          <p:cNvPr id="3584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altLang="en-US"/>
              <a:t>Introduction: your pre-task + operating image</a:t>
            </a:r>
          </a:p>
          <a:p>
            <a:endParaRPr lang="en-GB" altLang="en-US"/>
          </a:p>
          <a:p>
            <a:r>
              <a:rPr lang="en-GB" altLang="en-US"/>
              <a:t>Experimental: the procedure</a:t>
            </a:r>
          </a:p>
          <a:p>
            <a:endParaRPr lang="en-GB" altLang="en-US"/>
          </a:p>
          <a:p>
            <a:r>
              <a:rPr lang="en-GB" altLang="en-US"/>
              <a:t>Results: the result obtained</a:t>
            </a:r>
          </a:p>
          <a:p>
            <a:endParaRPr lang="en-GB" altLang="en-US"/>
          </a:p>
          <a:p>
            <a:r>
              <a:rPr lang="en-GB" altLang="en-US"/>
              <a:t>Discussion: Analysis of the results </a:t>
            </a:r>
          </a:p>
          <a:p>
            <a:r>
              <a:rPr lang="en-GB" altLang="en-US"/>
              <a:t>Conclusions: </a:t>
            </a:r>
          </a:p>
          <a:p>
            <a:pPr lvl="1"/>
            <a:r>
              <a:rPr lang="en-GB" altLang="en-US"/>
              <a:t>1 slide for technical conclusions</a:t>
            </a:r>
          </a:p>
          <a:p>
            <a:pPr lvl="1"/>
            <a:r>
              <a:rPr lang="en-GB" altLang="en-US"/>
              <a:t>1 slide for reflection</a:t>
            </a:r>
          </a:p>
        </p:txBody>
      </p:sp>
      <p:grpSp>
        <p:nvGrpSpPr>
          <p:cNvPr id="35844" name="Group 3"/>
          <p:cNvGrpSpPr>
            <a:grpSpLocks/>
          </p:cNvGrpSpPr>
          <p:nvPr/>
        </p:nvGrpSpPr>
        <p:grpSpPr bwMode="auto">
          <a:xfrm>
            <a:off x="7907338" y="3511551"/>
            <a:ext cx="2076450" cy="2220913"/>
            <a:chOff x="6382946" y="3510821"/>
            <a:chExt cx="2076450" cy="2221642"/>
          </a:xfrm>
        </p:grpSpPr>
        <p:pic>
          <p:nvPicPr>
            <p:cNvPr id="3584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2946" y="3510821"/>
              <a:ext cx="2076450" cy="2200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846" name="TextBox 5"/>
            <p:cNvSpPr txBox="1">
              <a:spLocks noChangeArrowheads="1"/>
            </p:cNvSpPr>
            <p:nvPr/>
          </p:nvSpPr>
          <p:spPr bwMode="auto">
            <a:xfrm>
              <a:off x="6587188" y="5455464"/>
              <a:ext cx="187220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www.somervillenjk12.org</a:t>
              </a:r>
              <a:endParaRPr lang="en-GB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9732954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report:</a:t>
            </a:r>
            <a:br>
              <a:rPr lang="en-GB" altLang="en-US"/>
            </a:br>
            <a:r>
              <a:rPr lang="en-GB" altLang="en-US" sz="2400"/>
              <a:t>How to prepare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altLang="en-US"/>
              <a:t>Introduction: your pre-task + operating image</a:t>
            </a:r>
          </a:p>
          <a:p>
            <a:endParaRPr lang="en-GB" altLang="en-US"/>
          </a:p>
          <a:p>
            <a:r>
              <a:rPr lang="en-GB" altLang="en-US"/>
              <a:t>Experimental: the procedure</a:t>
            </a:r>
          </a:p>
          <a:p>
            <a:endParaRPr lang="en-GB" altLang="en-US"/>
          </a:p>
          <a:p>
            <a:r>
              <a:rPr lang="en-GB" altLang="en-US"/>
              <a:t>Results: the result obtained</a:t>
            </a:r>
          </a:p>
          <a:p>
            <a:endParaRPr lang="en-GB" altLang="en-US"/>
          </a:p>
          <a:p>
            <a:r>
              <a:rPr lang="en-GB" altLang="en-US"/>
              <a:t>Discussion: Analysis of the results </a:t>
            </a:r>
          </a:p>
          <a:p>
            <a:r>
              <a:rPr lang="en-GB" altLang="en-US"/>
              <a:t>Conclusions</a:t>
            </a:r>
          </a:p>
          <a:p>
            <a:r>
              <a:rPr lang="en-GB" altLang="en-US"/>
              <a:t>References: add here all references used</a:t>
            </a:r>
          </a:p>
        </p:txBody>
      </p:sp>
      <p:grpSp>
        <p:nvGrpSpPr>
          <p:cNvPr id="36868" name="Group 3"/>
          <p:cNvGrpSpPr>
            <a:grpSpLocks/>
          </p:cNvGrpSpPr>
          <p:nvPr/>
        </p:nvGrpSpPr>
        <p:grpSpPr bwMode="auto">
          <a:xfrm>
            <a:off x="8183563" y="3497263"/>
            <a:ext cx="2076450" cy="2220912"/>
            <a:chOff x="6382946" y="3510821"/>
            <a:chExt cx="2076450" cy="2221642"/>
          </a:xfrm>
        </p:grpSpPr>
        <p:pic>
          <p:nvPicPr>
            <p:cNvPr id="36869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2946" y="3510821"/>
              <a:ext cx="2076450" cy="2200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6870" name="TextBox 5"/>
            <p:cNvSpPr txBox="1">
              <a:spLocks noChangeArrowheads="1"/>
            </p:cNvSpPr>
            <p:nvPr/>
          </p:nvSpPr>
          <p:spPr bwMode="auto">
            <a:xfrm>
              <a:off x="6587188" y="5455464"/>
              <a:ext cx="187220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www.somervillenjk12.org</a:t>
              </a:r>
              <a:endParaRPr lang="en-GB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458795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fi-FI"/>
              <a:t>Teaching acitivites</a:t>
            </a:r>
          </a:p>
        </p:txBody>
      </p:sp>
      <p:sp>
        <p:nvSpPr>
          <p:cNvPr id="13318" name="TextBox 6"/>
          <p:cNvSpPr txBox="1">
            <a:spLocks noChangeArrowheads="1"/>
          </p:cNvSpPr>
          <p:nvPr/>
        </p:nvSpPr>
        <p:spPr bwMode="auto">
          <a:xfrm>
            <a:off x="1855872" y="2224338"/>
            <a:ext cx="4181475" cy="36988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fi-FI" altLang="fi-FI" sz="1800" dirty="0"/>
              <a:t>Major Topic1</a:t>
            </a:r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1847851" y="2978111"/>
            <a:ext cx="8569325" cy="369887"/>
            <a:chOff x="323850" y="3294063"/>
            <a:chExt cx="8569325" cy="369887"/>
          </a:xfrm>
          <a:solidFill>
            <a:srgbClr val="92D050"/>
          </a:solidFill>
        </p:grpSpPr>
        <p:sp>
          <p:nvSpPr>
            <p:cNvPr id="17" name="TextBox 6"/>
            <p:cNvSpPr txBox="1">
              <a:spLocks noChangeArrowheads="1"/>
            </p:cNvSpPr>
            <p:nvPr/>
          </p:nvSpPr>
          <p:spPr bwMode="auto">
            <a:xfrm>
              <a:off x="323850" y="3294063"/>
              <a:ext cx="2316163" cy="369887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fi-FI" altLang="fi-FI" sz="1800" dirty="0" err="1"/>
                <a:t>Week</a:t>
              </a:r>
              <a:r>
                <a:rPr lang="fi-FI" altLang="fi-FI" sz="1800" dirty="0"/>
                <a:t> 1</a:t>
              </a:r>
            </a:p>
          </p:txBody>
        </p:sp>
        <p:sp>
          <p:nvSpPr>
            <p:cNvPr id="18" name="TextBox 6"/>
            <p:cNvSpPr txBox="1">
              <a:spLocks noChangeArrowheads="1"/>
            </p:cNvSpPr>
            <p:nvPr/>
          </p:nvSpPr>
          <p:spPr bwMode="auto">
            <a:xfrm>
              <a:off x="2633663" y="3294063"/>
              <a:ext cx="1878012" cy="369887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fi-FI" altLang="fi-FI" sz="1800" dirty="0" err="1"/>
                <a:t>Week</a:t>
              </a:r>
              <a:r>
                <a:rPr lang="fi-FI" altLang="fi-FI" sz="1800" dirty="0"/>
                <a:t> 2</a:t>
              </a:r>
            </a:p>
          </p:txBody>
        </p:sp>
        <p:sp>
          <p:nvSpPr>
            <p:cNvPr id="19" name="TextBox 6"/>
            <p:cNvSpPr txBox="1">
              <a:spLocks noChangeArrowheads="1"/>
            </p:cNvSpPr>
            <p:nvPr/>
          </p:nvSpPr>
          <p:spPr bwMode="auto">
            <a:xfrm>
              <a:off x="4511675" y="3294063"/>
              <a:ext cx="2277977" cy="369887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fi-FI" altLang="fi-FI" sz="1800" dirty="0" err="1"/>
                <a:t>Week</a:t>
              </a:r>
              <a:r>
                <a:rPr lang="fi-FI" altLang="fi-FI" sz="1800" dirty="0"/>
                <a:t> 3</a:t>
              </a:r>
            </a:p>
          </p:txBody>
        </p:sp>
        <p:sp>
          <p:nvSpPr>
            <p:cNvPr id="20" name="TextBox 6"/>
            <p:cNvSpPr txBox="1">
              <a:spLocks noChangeArrowheads="1"/>
            </p:cNvSpPr>
            <p:nvPr/>
          </p:nvSpPr>
          <p:spPr bwMode="auto">
            <a:xfrm>
              <a:off x="6789652" y="3294063"/>
              <a:ext cx="2103523" cy="369887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fi-FI" altLang="fi-FI" sz="1800" dirty="0" err="1"/>
                <a:t>Week</a:t>
              </a:r>
              <a:r>
                <a:rPr lang="fi-FI" altLang="fi-FI" sz="1800" dirty="0"/>
                <a:t> 4</a:t>
              </a:r>
            </a:p>
          </p:txBody>
        </p:sp>
      </p:grpSp>
      <p:sp>
        <p:nvSpPr>
          <p:cNvPr id="13321" name="TextBox 6"/>
          <p:cNvSpPr txBox="1">
            <a:spLocks noChangeArrowheads="1"/>
          </p:cNvSpPr>
          <p:nvPr/>
        </p:nvSpPr>
        <p:spPr bwMode="auto">
          <a:xfrm>
            <a:off x="6029323" y="3352972"/>
            <a:ext cx="2290679" cy="369332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fi-FI" altLang="fi-FI" sz="1800" dirty="0" err="1"/>
              <a:t>Minor</a:t>
            </a:r>
            <a:r>
              <a:rPr lang="fi-FI" altLang="fi-FI" sz="1800" dirty="0"/>
              <a:t> </a:t>
            </a:r>
            <a:r>
              <a:rPr lang="fi-FI" altLang="fi-FI" sz="1800" dirty="0" err="1"/>
              <a:t>topic</a:t>
            </a:r>
            <a:endParaRPr lang="fi-FI" altLang="fi-FI" sz="1800" dirty="0"/>
          </a:p>
        </p:txBody>
      </p:sp>
      <p:sp>
        <p:nvSpPr>
          <p:cNvPr id="22" name="TextBox 6"/>
          <p:cNvSpPr txBox="1">
            <a:spLocks noChangeArrowheads="1"/>
          </p:cNvSpPr>
          <p:nvPr/>
        </p:nvSpPr>
        <p:spPr bwMode="auto">
          <a:xfrm>
            <a:off x="7226967" y="3727246"/>
            <a:ext cx="1860885" cy="36988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fi-FI" altLang="fi-FI" sz="1800" dirty="0" err="1"/>
              <a:t>Pre-task</a:t>
            </a:r>
            <a:endParaRPr lang="fi-FI" altLang="fi-FI" sz="1800" dirty="0"/>
          </a:p>
        </p:txBody>
      </p:sp>
      <p:sp>
        <p:nvSpPr>
          <p:cNvPr id="23" name="TextBox 6"/>
          <p:cNvSpPr txBox="1">
            <a:spLocks noChangeArrowheads="1"/>
          </p:cNvSpPr>
          <p:nvPr/>
        </p:nvSpPr>
        <p:spPr bwMode="auto">
          <a:xfrm>
            <a:off x="9095875" y="3727665"/>
            <a:ext cx="1314952" cy="36988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fi-FI" altLang="fi-FI" sz="1800" dirty="0"/>
              <a:t>Class</a:t>
            </a:r>
          </a:p>
        </p:txBody>
      </p:sp>
      <p:sp>
        <p:nvSpPr>
          <p:cNvPr id="24" name="TextBox 6"/>
          <p:cNvSpPr txBox="1">
            <a:spLocks noChangeArrowheads="1"/>
          </p:cNvSpPr>
          <p:nvPr/>
        </p:nvSpPr>
        <p:spPr bwMode="auto">
          <a:xfrm>
            <a:off x="6039638" y="3731883"/>
            <a:ext cx="1179305" cy="3683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fi-FI" altLang="fi-FI" sz="1800" dirty="0"/>
              <a:t>Read</a:t>
            </a:r>
          </a:p>
        </p:txBody>
      </p:sp>
      <p:sp>
        <p:nvSpPr>
          <p:cNvPr id="26" name="TextBox 6"/>
          <p:cNvSpPr txBox="1">
            <a:spLocks noChangeArrowheads="1"/>
          </p:cNvSpPr>
          <p:nvPr/>
        </p:nvSpPr>
        <p:spPr bwMode="auto">
          <a:xfrm>
            <a:off x="6045367" y="4105574"/>
            <a:ext cx="2268287" cy="36988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fi-FI" altLang="fi-FI" sz="1800" dirty="0" err="1"/>
              <a:t>Week</a:t>
            </a:r>
            <a:r>
              <a:rPr lang="fi-FI" altLang="fi-FI" sz="1800" dirty="0"/>
              <a:t> 1</a:t>
            </a:r>
          </a:p>
        </p:txBody>
      </p:sp>
      <p:sp>
        <p:nvSpPr>
          <p:cNvPr id="27" name="TextBox 6"/>
          <p:cNvSpPr txBox="1">
            <a:spLocks noChangeArrowheads="1"/>
          </p:cNvSpPr>
          <p:nvPr/>
        </p:nvSpPr>
        <p:spPr bwMode="auto">
          <a:xfrm>
            <a:off x="8321675" y="4110419"/>
            <a:ext cx="2095501" cy="369888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fi-FI" altLang="fi-FI" sz="1800" dirty="0" err="1"/>
              <a:t>Week</a:t>
            </a:r>
            <a:r>
              <a:rPr lang="fi-FI" altLang="fi-FI" sz="1800" dirty="0"/>
              <a:t> 2</a:t>
            </a:r>
          </a:p>
        </p:txBody>
      </p:sp>
      <p:sp>
        <p:nvSpPr>
          <p:cNvPr id="28" name="TextBox 6"/>
          <p:cNvSpPr txBox="1">
            <a:spLocks noChangeArrowheads="1"/>
          </p:cNvSpPr>
          <p:nvPr/>
        </p:nvSpPr>
        <p:spPr bwMode="auto">
          <a:xfrm>
            <a:off x="6045367" y="2221081"/>
            <a:ext cx="4371810" cy="369887"/>
          </a:xfrm>
          <a:prstGeom prst="rect">
            <a:avLst/>
          </a:prstGeom>
          <a:solidFill>
            <a:schemeClr val="accent4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fi-FI" altLang="fi-FI" sz="1800" dirty="0"/>
              <a:t>Major </a:t>
            </a:r>
            <a:r>
              <a:rPr lang="fi-FI" altLang="fi-FI" sz="1800" dirty="0" err="1"/>
              <a:t>Topic</a:t>
            </a:r>
            <a:r>
              <a:rPr lang="fi-FI" altLang="fi-FI" sz="1800" dirty="0"/>
              <a:t> 2</a:t>
            </a:r>
          </a:p>
        </p:txBody>
      </p:sp>
      <p:grpSp>
        <p:nvGrpSpPr>
          <p:cNvPr id="9230" name="Group 1"/>
          <p:cNvGrpSpPr>
            <a:grpSpLocks/>
          </p:cNvGrpSpPr>
          <p:nvPr/>
        </p:nvGrpSpPr>
        <p:grpSpPr bwMode="auto">
          <a:xfrm>
            <a:off x="1847851" y="2598739"/>
            <a:ext cx="8562975" cy="371475"/>
            <a:chOff x="683568" y="3715444"/>
            <a:chExt cx="8562603" cy="371476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30" name="TextBox 6"/>
            <p:cNvSpPr txBox="1">
              <a:spLocks noChangeArrowheads="1"/>
            </p:cNvSpPr>
            <p:nvPr/>
          </p:nvSpPr>
          <p:spPr bwMode="auto">
            <a:xfrm>
              <a:off x="1547130" y="3717031"/>
              <a:ext cx="1441387" cy="369889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fi-FI" altLang="fi-FI" sz="1800" dirty="0" err="1"/>
                <a:t>Pre-task</a:t>
              </a:r>
              <a:endParaRPr lang="fi-FI" altLang="fi-FI" sz="1800" dirty="0"/>
            </a:p>
          </p:txBody>
        </p:sp>
        <p:sp>
          <p:nvSpPr>
            <p:cNvPr id="31" name="TextBox 6"/>
            <p:cNvSpPr txBox="1">
              <a:spLocks noChangeArrowheads="1"/>
            </p:cNvSpPr>
            <p:nvPr/>
          </p:nvSpPr>
          <p:spPr bwMode="auto">
            <a:xfrm>
              <a:off x="2999630" y="3717031"/>
              <a:ext cx="852450" cy="369889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fi-FI" altLang="fi-FI" sz="1800" dirty="0"/>
                <a:t>Class</a:t>
              </a:r>
            </a:p>
          </p:txBody>
        </p:sp>
        <p:sp>
          <p:nvSpPr>
            <p:cNvPr id="32" name="TextBox 6"/>
            <p:cNvSpPr txBox="1">
              <a:spLocks noChangeArrowheads="1"/>
            </p:cNvSpPr>
            <p:nvPr/>
          </p:nvSpPr>
          <p:spPr bwMode="auto">
            <a:xfrm>
              <a:off x="683568" y="3717031"/>
              <a:ext cx="863562" cy="369889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fi-FI" altLang="fi-FI" sz="1800" dirty="0"/>
                <a:t>Read</a:t>
              </a:r>
            </a:p>
          </p:txBody>
        </p:sp>
        <p:sp>
          <p:nvSpPr>
            <p:cNvPr id="33" name="TextBox 6"/>
            <p:cNvSpPr txBox="1">
              <a:spLocks noChangeArrowheads="1"/>
            </p:cNvSpPr>
            <p:nvPr/>
          </p:nvSpPr>
          <p:spPr bwMode="auto">
            <a:xfrm>
              <a:off x="3852080" y="3717031"/>
              <a:ext cx="1697044" cy="369889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fi-FI" altLang="fi-FI" sz="1800" dirty="0" err="1"/>
                <a:t>Laboratory</a:t>
              </a:r>
              <a:endParaRPr lang="fi-FI" altLang="fi-FI" sz="1800" dirty="0"/>
            </a:p>
          </p:txBody>
        </p:sp>
        <p:sp>
          <p:nvSpPr>
            <p:cNvPr id="34" name="TextBox 6"/>
            <p:cNvSpPr txBox="1">
              <a:spLocks noChangeArrowheads="1"/>
            </p:cNvSpPr>
            <p:nvPr/>
          </p:nvSpPr>
          <p:spPr bwMode="auto">
            <a:xfrm>
              <a:off x="5549126" y="3717031"/>
              <a:ext cx="1599963" cy="368301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fi-FI" altLang="fi-FI" sz="1800" dirty="0"/>
                <a:t>Report</a:t>
              </a:r>
            </a:p>
          </p:txBody>
        </p:sp>
        <p:sp>
          <p:nvSpPr>
            <p:cNvPr id="35" name="TextBox 6"/>
            <p:cNvSpPr txBox="1">
              <a:spLocks noChangeArrowheads="1"/>
            </p:cNvSpPr>
            <p:nvPr/>
          </p:nvSpPr>
          <p:spPr bwMode="auto">
            <a:xfrm>
              <a:off x="7149090" y="3715444"/>
              <a:ext cx="2097081" cy="36988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r>
                <a:rPr lang="fi-FI" altLang="fi-FI" sz="1800" dirty="0"/>
                <a:t>Feedback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742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Proper Reference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dirty="0"/>
              <a:t>Journal paper:</a:t>
            </a:r>
          </a:p>
          <a:p>
            <a:pPr marL="0" indent="0">
              <a:buNone/>
              <a:defRPr/>
            </a:pPr>
            <a:r>
              <a:rPr lang="en-US" dirty="0"/>
              <a:t> 1. Authors</a:t>
            </a:r>
          </a:p>
          <a:p>
            <a:pPr marL="0" indent="0">
              <a:buNone/>
              <a:defRPr/>
            </a:pPr>
            <a:r>
              <a:rPr lang="en-US" dirty="0"/>
              <a:t> 2. Title of the paper</a:t>
            </a:r>
          </a:p>
          <a:p>
            <a:pPr marL="0" indent="0">
              <a:buNone/>
              <a:defRPr/>
            </a:pPr>
            <a:r>
              <a:rPr lang="en-US" dirty="0"/>
              <a:t> 3. Journal name </a:t>
            </a:r>
          </a:p>
          <a:p>
            <a:pPr marL="0" indent="0">
              <a:buNone/>
              <a:defRPr/>
            </a:pPr>
            <a:r>
              <a:rPr lang="en-US" dirty="0"/>
              <a:t> 4. Volume – Year – Page numbers</a:t>
            </a:r>
          </a:p>
          <a:p>
            <a:pPr marL="0" indent="0">
              <a:buNone/>
              <a:defRPr/>
            </a:pPr>
            <a:r>
              <a:rPr lang="en-US" dirty="0"/>
              <a:t> 5. Possible DOI (if very new)</a:t>
            </a:r>
          </a:p>
          <a:p>
            <a:pPr marL="0" indent="0">
              <a:buNone/>
              <a:defRPr/>
            </a:pPr>
            <a:endParaRPr lang="en-US" dirty="0"/>
          </a:p>
          <a:p>
            <a:pPr marL="0" indent="0">
              <a:buNone/>
              <a:defRPr/>
            </a:pPr>
            <a:r>
              <a:rPr lang="en-US" dirty="0"/>
              <a:t>-&gt; </a:t>
            </a:r>
            <a:r>
              <a:rPr lang="en-US" dirty="0">
                <a:solidFill>
                  <a:schemeClr val="tx2"/>
                </a:solidFill>
              </a:rPr>
              <a:t>No Science direct/Research gate links (the links might not exist when I’m looking at them)</a:t>
            </a:r>
          </a:p>
          <a:p>
            <a:pPr marL="0" indent="0">
              <a:buNone/>
              <a:defRPr/>
            </a:pPr>
            <a:r>
              <a:rPr lang="en-US" dirty="0">
                <a:solidFill>
                  <a:schemeClr val="tx2"/>
                </a:solidFill>
              </a:rPr>
              <a:t>- &gt; </a:t>
            </a:r>
            <a:r>
              <a:rPr lang="en-US" sz="2000" dirty="0">
                <a:solidFill>
                  <a:schemeClr val="tx2"/>
                </a:solidFill>
              </a:rPr>
              <a:t>Reference style is free (as long as having the 4 component)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5232400" y="1555751"/>
            <a:ext cx="5545138" cy="147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 dirty="0"/>
              <a:t>Example: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dirty="0"/>
              <a:t>A. </a:t>
            </a:r>
            <a:r>
              <a:rPr lang="en-US" altLang="en-US" sz="1800" dirty="0" err="1"/>
              <a:t>Santasalo-Aarnio</a:t>
            </a:r>
            <a:r>
              <a:rPr lang="en-US" altLang="en-US" sz="1800" dirty="0"/>
              <a:t>, A. </a:t>
            </a:r>
            <a:r>
              <a:rPr lang="en-US" altLang="en-US" sz="1800" dirty="0" err="1"/>
              <a:t>Lokkiluoto</a:t>
            </a:r>
            <a:r>
              <a:rPr lang="en-US" altLang="en-US" sz="1800" dirty="0"/>
              <a:t>, J. Virtanen, M.M. </a:t>
            </a:r>
            <a:r>
              <a:rPr lang="en-US" altLang="en-US" sz="1800" dirty="0" err="1"/>
              <a:t>Gasik</a:t>
            </a:r>
            <a:r>
              <a:rPr lang="en-US" altLang="en-US" sz="1800" dirty="0"/>
              <a:t>, “Performance of </a:t>
            </a:r>
            <a:r>
              <a:rPr lang="en-US" altLang="en-US" sz="1800" dirty="0" err="1"/>
              <a:t>electrocatalytic</a:t>
            </a:r>
            <a:r>
              <a:rPr lang="en-US" altLang="en-US" sz="1800" dirty="0"/>
              <a:t> gold coating on bipolar plates for SO2 depolarized </a:t>
            </a:r>
            <a:r>
              <a:rPr lang="en-US" altLang="en-US" sz="1800" dirty="0" err="1"/>
              <a:t>electrolyser</a:t>
            </a:r>
            <a:r>
              <a:rPr lang="en-US" altLang="en-US" sz="1800" dirty="0"/>
              <a:t>.” </a:t>
            </a:r>
            <a:r>
              <a:rPr lang="en-US" altLang="en-US" sz="1800" i="1" dirty="0"/>
              <a:t>J. Power Sources</a:t>
            </a:r>
            <a:r>
              <a:rPr lang="en-US" altLang="en-US" sz="1800" dirty="0"/>
              <a:t> </a:t>
            </a:r>
            <a:r>
              <a:rPr lang="en-US" altLang="en-US" sz="1800" b="1" dirty="0"/>
              <a:t>306</a:t>
            </a:r>
            <a:r>
              <a:rPr lang="en-US" altLang="en-US" sz="1800" dirty="0"/>
              <a:t> (2016) 1-7.</a:t>
            </a:r>
          </a:p>
        </p:txBody>
      </p:sp>
    </p:spTree>
    <p:extLst>
      <p:ext uri="{BB962C8B-B14F-4D97-AF65-F5344CB8AC3E}">
        <p14:creationId xmlns:p14="http://schemas.microsoft.com/office/powerpoint/2010/main" val="351637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Proper Reference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Web pages:</a:t>
            </a:r>
          </a:p>
          <a:p>
            <a:pPr marL="0" indent="0">
              <a:buNone/>
              <a:defRPr/>
            </a:pPr>
            <a:r>
              <a:rPr lang="en-US" dirty="0"/>
              <a:t> 1. Author/s (if not known. </a:t>
            </a:r>
            <a:r>
              <a:rPr lang="en-US" dirty="0" err="1"/>
              <a:t>Annon</a:t>
            </a:r>
            <a:r>
              <a:rPr lang="en-US" dirty="0"/>
              <a:t>.)</a:t>
            </a:r>
          </a:p>
          <a:p>
            <a:pPr marL="0" indent="0">
              <a:buNone/>
              <a:defRPr/>
            </a:pPr>
            <a:r>
              <a:rPr lang="en-US" dirty="0"/>
              <a:t> 2. Title of the page/section</a:t>
            </a:r>
          </a:p>
          <a:p>
            <a:pPr marL="0" indent="0">
              <a:buNone/>
              <a:defRPr/>
            </a:pPr>
            <a:r>
              <a:rPr lang="en-US" dirty="0"/>
              <a:t> 3. Link</a:t>
            </a:r>
          </a:p>
          <a:p>
            <a:pPr marL="0" indent="0">
              <a:buNone/>
              <a:defRPr/>
            </a:pPr>
            <a:r>
              <a:rPr lang="en-US" dirty="0"/>
              <a:t> 4. When visited (date)</a:t>
            </a:r>
          </a:p>
          <a:p>
            <a:pPr marL="0" indent="0">
              <a:buNone/>
              <a:defRPr/>
            </a:pPr>
            <a:r>
              <a:rPr lang="en-US" dirty="0"/>
              <a:t> 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3216276" y="4518026"/>
            <a:ext cx="65516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 dirty="0"/>
              <a:t>Annon. “Nanoparticle - Definition.” </a:t>
            </a:r>
            <a:r>
              <a:rPr lang="en-US" altLang="en-US" sz="1800" i="1" dirty="0">
                <a:hlinkClick r:id="rId2"/>
              </a:rPr>
              <a:t>https://en.wikipedia.org/wiki/Nanoparticle</a:t>
            </a:r>
            <a:r>
              <a:rPr lang="en-US" altLang="en-US" sz="1800" i="1" dirty="0"/>
              <a:t>, visited 1.9.2024</a:t>
            </a:r>
            <a:r>
              <a:rPr lang="en-US" alt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7288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Learning Outcomes of the </a:t>
            </a:r>
            <a:br>
              <a:rPr lang="en-US" altLang="en-US"/>
            </a:br>
            <a:r>
              <a:rPr lang="en-US" altLang="en-US"/>
              <a:t>Laboratory and Reports	</a:t>
            </a:r>
          </a:p>
        </p:txBody>
      </p:sp>
      <p:sp>
        <p:nvSpPr>
          <p:cNvPr id="399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Be present at laboratory situation</a:t>
            </a:r>
          </a:p>
          <a:p>
            <a:r>
              <a:rPr lang="en-US" altLang="en-US" dirty="0"/>
              <a:t>Keep excellent record on procedures/parameters</a:t>
            </a:r>
          </a:p>
          <a:p>
            <a:r>
              <a:rPr lang="en-US" altLang="en-US" dirty="0"/>
              <a:t>Explain the phenomena behind the experimental method</a:t>
            </a:r>
          </a:p>
          <a:p>
            <a:r>
              <a:rPr lang="en-US" altLang="en-US" dirty="0"/>
              <a:t>Present the obtained data in a clear, reader friendly form</a:t>
            </a:r>
          </a:p>
          <a:p>
            <a:r>
              <a:rPr lang="en-US" altLang="en-US" dirty="0"/>
              <a:t>Relate it to other measured references</a:t>
            </a:r>
          </a:p>
          <a:p>
            <a:r>
              <a:rPr lang="en-US" altLang="en-US" dirty="0"/>
              <a:t>Prepare good experimental conclusions</a:t>
            </a:r>
          </a:p>
          <a:p>
            <a:r>
              <a:rPr lang="en-US" altLang="en-US" dirty="0"/>
              <a:t>Learn to reflect on own laboratory skills</a:t>
            </a:r>
          </a:p>
          <a:p>
            <a:r>
              <a:rPr lang="en-US" altLang="en-US" dirty="0"/>
              <a:t>Growth path for professionalism</a:t>
            </a:r>
          </a:p>
        </p:txBody>
      </p:sp>
    </p:spTree>
    <p:extLst>
      <p:ext uri="{BB962C8B-B14F-4D97-AF65-F5344CB8AC3E}">
        <p14:creationId xmlns:p14="http://schemas.microsoft.com/office/powerpoint/2010/main" val="26949098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3B1BA0-2864-4C6B-BE70-46C565DE4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2230" y="1089646"/>
            <a:ext cx="8355184" cy="4463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3" name="Title 1"/>
          <p:cNvSpPr>
            <a:spLocks noGrp="1"/>
          </p:cNvSpPr>
          <p:nvPr>
            <p:ph type="title"/>
          </p:nvPr>
        </p:nvSpPr>
        <p:spPr>
          <a:xfrm>
            <a:off x="171450" y="0"/>
            <a:ext cx="10515600" cy="1325563"/>
          </a:xfrm>
        </p:spPr>
        <p:txBody>
          <a:bodyPr/>
          <a:lstStyle/>
          <a:p>
            <a:r>
              <a:rPr lang="en-GB" altLang="en-US" dirty="0"/>
              <a:t>MyCourses Report Submission</a:t>
            </a:r>
            <a:endParaRPr lang="en-GB" altLang="en-US" sz="2800" dirty="0"/>
          </a:p>
        </p:txBody>
      </p:sp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7583907" y="5692675"/>
            <a:ext cx="3878178" cy="646331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 dirty="0"/>
              <a:t>The submitted file can only be 50 MB!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8596313" y="3552825"/>
            <a:ext cx="2233612" cy="3683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/>
              <a:t>Submit report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1046749" y="5906097"/>
            <a:ext cx="4824413" cy="369887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 dirty="0"/>
              <a:t>Return before the DL at 8 pm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688C7D-D283-4692-B6A6-0D1E937C5D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85" y="3212306"/>
            <a:ext cx="1452236" cy="433388"/>
          </a:xfrm>
          <a:prstGeom prst="ellipse">
            <a:avLst/>
          </a:prstGeom>
          <a:noFill/>
          <a:ln w="9525" algn="ctr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180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E99293E-464E-4282-91D7-3A60DC4DB7C1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2147888" y="3429000"/>
            <a:ext cx="6359526" cy="266703"/>
          </a:xfrm>
          <a:prstGeom prst="straightConnector1">
            <a:avLst/>
          </a:prstGeom>
          <a:noFill/>
          <a:ln w="9525" algn="ctr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928B81">
                      <a:alpha val="50000"/>
                    </a:srgb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134384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 animBg="1"/>
      <p:bldP spid="10" grpId="0" animBg="1"/>
      <p:bldP spid="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>
          <a:xfrm>
            <a:off x="306387" y="63500"/>
            <a:ext cx="10515600" cy="1325563"/>
          </a:xfrm>
        </p:spPr>
        <p:txBody>
          <a:bodyPr/>
          <a:lstStyle/>
          <a:p>
            <a:r>
              <a:rPr lang="en-GB" altLang="en-US"/>
              <a:t>Laboratory report:</a:t>
            </a:r>
            <a:br>
              <a:rPr lang="en-GB" altLang="en-US"/>
            </a:br>
            <a:r>
              <a:rPr lang="en-GB" altLang="en-US"/>
              <a:t>Assessment</a:t>
            </a:r>
          </a:p>
        </p:txBody>
      </p:sp>
      <p:sp>
        <p:nvSpPr>
          <p:cNvPr id="41987" name="Content Placeholder 2"/>
          <p:cNvSpPr>
            <a:spLocks noGrp="1"/>
          </p:cNvSpPr>
          <p:nvPr>
            <p:ph idx="1"/>
          </p:nvPr>
        </p:nvSpPr>
        <p:spPr>
          <a:xfrm>
            <a:off x="631825" y="1389062"/>
            <a:ext cx="10515600" cy="3867151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GB" altLang="en-US" dirty="0"/>
              <a:t>	</a:t>
            </a:r>
          </a:p>
          <a:p>
            <a:pPr marL="0" indent="0">
              <a:buNone/>
            </a:pPr>
            <a:endParaRPr lang="en-GB" altLang="en-US" dirty="0"/>
          </a:p>
          <a:p>
            <a:pPr marL="0" indent="0">
              <a:buNone/>
            </a:pPr>
            <a:r>
              <a:rPr lang="en-GB" altLang="en-US" dirty="0"/>
              <a:t>	Introduction:                                3 p.</a:t>
            </a:r>
            <a:endParaRPr lang="en-GB" altLang="en-US" dirty="0">
              <a:cs typeface="Calibri"/>
            </a:endParaRPr>
          </a:p>
          <a:p>
            <a:pPr marL="0" indent="0">
              <a:buNone/>
            </a:pPr>
            <a:r>
              <a:rPr lang="en-GB" altLang="en-US" dirty="0"/>
              <a:t>	Experimental:                              3 p.</a:t>
            </a:r>
            <a:endParaRPr lang="en-GB" altLang="en-US" dirty="0">
              <a:cs typeface="Calibri"/>
            </a:endParaRPr>
          </a:p>
          <a:p>
            <a:pPr marL="0" indent="0">
              <a:buNone/>
            </a:pPr>
            <a:r>
              <a:rPr lang="en-GB" altLang="en-US" dirty="0"/>
              <a:t>	Results:                                         3 p.</a:t>
            </a:r>
            <a:endParaRPr lang="en-GB" altLang="en-US" dirty="0">
              <a:cs typeface="Calibri"/>
            </a:endParaRPr>
          </a:p>
          <a:p>
            <a:pPr marL="0" indent="0">
              <a:buNone/>
            </a:pPr>
            <a:r>
              <a:rPr lang="en-GB" altLang="en-US" u="sng" dirty="0"/>
              <a:t>	Conclusions and reflection:      3 p.                    </a:t>
            </a:r>
            <a:endParaRPr lang="en-GB" altLang="en-US" u="sng" dirty="0">
              <a:cs typeface="Calibri"/>
            </a:endParaRPr>
          </a:p>
          <a:p>
            <a:pPr marL="0" indent="0">
              <a:buNone/>
            </a:pPr>
            <a:r>
              <a:rPr lang="en-GB" altLang="en-US" dirty="0"/>
              <a:t>	Total                                              12 p.</a:t>
            </a:r>
            <a:endParaRPr lang="en-GB" altLang="en-US" dirty="0">
              <a:cs typeface="Calibri"/>
            </a:endParaRPr>
          </a:p>
          <a:p>
            <a:pPr marL="0" indent="0">
              <a:buNone/>
            </a:pPr>
            <a:endParaRPr lang="en-GB" altLang="en-US" dirty="0"/>
          </a:p>
          <a:p>
            <a:pPr marL="0" indent="0">
              <a:buNone/>
            </a:pPr>
            <a:r>
              <a:rPr lang="en-GB" altLang="en-US" dirty="0"/>
              <a:t>	</a:t>
            </a:r>
          </a:p>
        </p:txBody>
      </p:sp>
      <p:grpSp>
        <p:nvGrpSpPr>
          <p:cNvPr id="41988" name="Group 3"/>
          <p:cNvGrpSpPr>
            <a:grpSpLocks/>
          </p:cNvGrpSpPr>
          <p:nvPr/>
        </p:nvGrpSpPr>
        <p:grpSpPr bwMode="auto">
          <a:xfrm>
            <a:off x="8328025" y="4076701"/>
            <a:ext cx="2076450" cy="2220913"/>
            <a:chOff x="6382946" y="3510821"/>
            <a:chExt cx="2076450" cy="2221642"/>
          </a:xfrm>
        </p:grpSpPr>
        <p:pic>
          <p:nvPicPr>
            <p:cNvPr id="41990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2946" y="3510821"/>
              <a:ext cx="2076450" cy="2200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991" name="TextBox 5"/>
            <p:cNvSpPr txBox="1">
              <a:spLocks noChangeArrowheads="1"/>
            </p:cNvSpPr>
            <p:nvPr/>
          </p:nvSpPr>
          <p:spPr bwMode="auto">
            <a:xfrm>
              <a:off x="6587188" y="5455464"/>
              <a:ext cx="187220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www.somervillenjk12.org</a:t>
              </a:r>
              <a:endParaRPr lang="en-GB" altLang="en-US" sz="1200"/>
            </a:p>
          </p:txBody>
        </p:sp>
      </p:grpSp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2066925" y="4576764"/>
            <a:ext cx="5473700" cy="369887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 dirty="0"/>
              <a:t>Submission late report (-1 p.)!</a:t>
            </a:r>
          </a:p>
        </p:txBody>
      </p:sp>
    </p:spTree>
    <p:extLst>
      <p:ext uri="{BB962C8B-B14F-4D97-AF65-F5344CB8AC3E}">
        <p14:creationId xmlns:p14="http://schemas.microsoft.com/office/powerpoint/2010/main" val="8699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220134" y="76200"/>
            <a:ext cx="8596668" cy="1320800"/>
          </a:xfrm>
        </p:spPr>
        <p:txBody>
          <a:bodyPr/>
          <a:lstStyle/>
          <a:p>
            <a:r>
              <a:rPr lang="en-GB" altLang="en-US" dirty="0"/>
              <a:t>Laboratory report:</a:t>
            </a:r>
            <a:br>
              <a:rPr lang="en-GB" altLang="en-US" dirty="0"/>
            </a:br>
            <a:r>
              <a:rPr lang="en-GB" altLang="en-US" dirty="0"/>
              <a:t>Assessment matrix (MyCourses)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7429067"/>
              </p:ext>
            </p:extLst>
          </p:nvPr>
        </p:nvGraphicFramePr>
        <p:xfrm>
          <a:off x="1992314" y="1601788"/>
          <a:ext cx="7985125" cy="43291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77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6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57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88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784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0 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1 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2 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300" dirty="0">
                          <a:effectLst/>
                        </a:rPr>
                        <a:t>3 p.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063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Pre-task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 clear individual contribution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students does not understand the method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Light description of the method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And/or Parts lacking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Question lacking or not reported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Proper description of the method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student shows clear understanding of the method 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student has understood thoroughly the method and it’s constrains 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5063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Experimental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Image of equipment</a:t>
                      </a:r>
                      <a:endParaRPr lang="en-US" sz="1000">
                        <a:effectLst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List of activities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Image and parts of the equipment explained</a:t>
                      </a:r>
                      <a:endParaRPr lang="en-US" sz="1000">
                        <a:effectLst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Light description of the activities during the labwork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Identify the purpose of parts of the equipment</a:t>
                      </a:r>
                      <a:endParaRPr lang="en-US" sz="100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Detailed description of activities in lab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Identify the purpose of parts of the equipment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Understanding the reasons behind the activities 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 bwMode="auto">
          <a:xfrm>
            <a:off x="1992313" y="3890962"/>
            <a:ext cx="7985125" cy="2039938"/>
          </a:xfrm>
          <a:prstGeom prst="rect">
            <a:avLst/>
          </a:prstGeom>
          <a:solidFill>
            <a:schemeClr val="accent3"/>
          </a:solidFill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GB">
              <a:solidFill>
                <a:schemeClr val="bg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8450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96309" y="66675"/>
            <a:ext cx="8596668" cy="1320800"/>
          </a:xfrm>
        </p:spPr>
        <p:txBody>
          <a:bodyPr/>
          <a:lstStyle/>
          <a:p>
            <a:r>
              <a:rPr lang="en-GB" altLang="en-US" dirty="0"/>
              <a:t>Laboratory report:</a:t>
            </a:r>
            <a:br>
              <a:rPr lang="en-GB" altLang="en-US" dirty="0"/>
            </a:br>
            <a:r>
              <a:rPr lang="en-GB" altLang="en-US" dirty="0"/>
              <a:t>Assessment matrix (MyCourses)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992314" y="1601788"/>
          <a:ext cx="7985125" cy="43291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77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6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57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88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784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0 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1 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2 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AutoNum type="arabicPeriod" startAt="3"/>
                      </a:pPr>
                      <a:r>
                        <a:rPr lang="en-US" sz="1300">
                          <a:effectLst/>
                        </a:rPr>
                        <a:t>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063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Intro/Pretask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No clear individual contribution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The students does not understand the method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Parts lacking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- Light description of the method </a:t>
                      </a:r>
                      <a:endParaRPr lang="en-US" sz="1000">
                        <a:effectLst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And/or Parts lacking</a:t>
                      </a:r>
                      <a:endParaRPr lang="en-US" sz="1000">
                        <a:effectLst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- No question or not asked/reported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 Description of the method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The student has understood the method 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At least one questions to experts asked/reported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The student has understood thoroughly the method and it’s constrains 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 Various questions asked/reported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5063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Experimental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Image of equipment</a:t>
                      </a:r>
                      <a:endParaRPr lang="en-US" sz="1000">
                        <a:effectLst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List of activities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Image and parts of the equipment explained</a:t>
                      </a:r>
                      <a:endParaRPr lang="en-US" sz="1000">
                        <a:effectLst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>
                          <a:effectLst/>
                        </a:rPr>
                        <a:t>Light description of the activities during the labwork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Identify the purpose of parts of the equipment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Detailed description of activities in lab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Identify the purpose of parts of the equipment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Understanding the reasons behind the activities 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31117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report:</a:t>
            </a:r>
            <a:br>
              <a:rPr lang="en-GB" altLang="en-US"/>
            </a:br>
            <a:r>
              <a:rPr lang="en-GB" altLang="en-US"/>
              <a:t>Assessment matrix (MyCourses)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114596"/>
              </p:ext>
            </p:extLst>
          </p:nvPr>
        </p:nvGraphicFramePr>
        <p:xfrm>
          <a:off x="1277359" y="1789197"/>
          <a:ext cx="7985125" cy="39830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77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6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57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88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472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0 p.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1 p.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2 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AutoNum type="arabicPeriod" startAt="3"/>
                      </a:pPr>
                      <a:r>
                        <a:rPr lang="en-US" sz="1300">
                          <a:effectLst/>
                        </a:rPr>
                        <a:t>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086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Results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Figure/spectra presented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No or very light comments on data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No data comparison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Data modified (if required) 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Light comments on data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No data comparison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Data modified (if required) 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Proper analysis of data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Some data comparison with additional reference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Data modified to facilitate the interpretation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Detailed analysis of data 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Deep data comparison with additional reference 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4744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Conclusion</a:t>
                      </a:r>
                      <a:endParaRPr lang="en-US" sz="10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+</a:t>
                      </a:r>
                      <a:endParaRPr lang="en-US" sz="10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Reflection</a:t>
                      </a:r>
                      <a:endParaRPr lang="en-US" sz="10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+</a:t>
                      </a:r>
                      <a:endParaRPr lang="en-US" sz="10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Reference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What can be seen in the results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No reflection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Only one reference (course book)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-Obvious conclusions of the data</a:t>
                      </a:r>
                      <a:endParaRPr lang="en-US" sz="10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-Some reflection</a:t>
                      </a:r>
                      <a:endParaRPr lang="en-US" sz="10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-1-2 references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- Conclusions with connection to theory</a:t>
                      </a:r>
                      <a:endParaRPr lang="en-US" sz="10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- Relevant reflection</a:t>
                      </a:r>
                      <a:endParaRPr lang="en-US" sz="10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&gt; 2 references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- Detailed conclusions with connection to theory</a:t>
                      </a:r>
                      <a:endParaRPr lang="en-US" sz="10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- Deep reflection</a:t>
                      </a:r>
                      <a:endParaRPr lang="en-US" sz="10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- Various scientific journals as reference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9673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Laboratory report:</a:t>
            </a:r>
            <a:br>
              <a:rPr lang="en-GB" altLang="en-US"/>
            </a:br>
            <a:r>
              <a:rPr lang="en-GB" altLang="en-US"/>
              <a:t>Assessment matrix (MyCourses)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6529365"/>
              </p:ext>
            </p:extLst>
          </p:nvPr>
        </p:nvGraphicFramePr>
        <p:xfrm>
          <a:off x="2095501" y="1628775"/>
          <a:ext cx="7985125" cy="48956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77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3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01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02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438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469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0 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1 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>
                          <a:effectLst/>
                        </a:rPr>
                        <a:t>2 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AutoNum type="arabicPeriod" startAt="3"/>
                      </a:pPr>
                      <a:r>
                        <a:rPr lang="en-US" sz="1300">
                          <a:effectLst/>
                        </a:rPr>
                        <a:t>p.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06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Results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Figure/spectra presented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No or light comments on data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No data comparison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Data not modified (if required) 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Light comments on data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No data comparison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Data modified (if required) 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Proper analysis of data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Some data comparison with additional reference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Data modified to facilitate the interpretation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Detailed analysis of data </a:t>
                      </a:r>
                      <a:endParaRPr lang="en-US" sz="1000" dirty="0">
                        <a:effectLst/>
                      </a:endParaRPr>
                    </a:p>
                    <a:p>
                      <a:pPr marL="342900" lvl="0" indent="-342900" algn="ctr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Calibri" panose="020F0502020204030204" pitchFamily="34" charset="0"/>
                        <a:buChar char="-"/>
                      </a:pPr>
                      <a:r>
                        <a:rPr lang="en-US" sz="1300" dirty="0">
                          <a:effectLst/>
                        </a:rPr>
                        <a:t>Deep data comparison with additional references 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1754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Conclusion</a:t>
                      </a:r>
                      <a:endParaRPr lang="en-US" sz="10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+</a:t>
                      </a:r>
                      <a:endParaRPr lang="en-US" sz="10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Reflection</a:t>
                      </a:r>
                      <a:endParaRPr lang="en-US" sz="10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+</a:t>
                      </a:r>
                      <a:endParaRPr lang="en-US" sz="1000" dirty="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300" dirty="0">
                          <a:effectLst/>
                        </a:rPr>
                        <a:t>Reference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14" marR="63114" marT="0" marB="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What can be seen in the results - No reflection - Minimum references (course book) 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Obvious conclusions of the data -Some reflection -Few references 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Conclusions with connection to theory - Relevant reflection - Various properly prepared references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Detailed conclusions with connection to theory - Deep reflection - Various reference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98498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What is reflection?</a:t>
            </a:r>
          </a:p>
        </p:txBody>
      </p:sp>
      <p:sp>
        <p:nvSpPr>
          <p:cNvPr id="47107" name="Content Placeholder 2"/>
          <p:cNvSpPr>
            <a:spLocks noGrp="1"/>
          </p:cNvSpPr>
          <p:nvPr>
            <p:ph idx="1"/>
          </p:nvPr>
        </p:nvSpPr>
        <p:spPr>
          <a:xfrm>
            <a:off x="2095501" y="1582739"/>
            <a:ext cx="7985125" cy="909637"/>
          </a:xfrm>
        </p:spPr>
        <p:txBody>
          <a:bodyPr/>
          <a:lstStyle/>
          <a:p>
            <a:r>
              <a:rPr lang="en-GB" altLang="en-US"/>
              <a:t>You already have a degree – you already know something of the techniques</a:t>
            </a:r>
          </a:p>
          <a:p>
            <a:endParaRPr lang="en-GB" alt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2065339" y="2636839"/>
            <a:ext cx="7985125" cy="4135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en-GB" altLang="en-US" kern="0" dirty="0"/>
              <a:t>With reflection you connect the past and present knowledge – build a bridge between them:</a:t>
            </a:r>
          </a:p>
          <a:p>
            <a:pPr>
              <a:defRPr/>
            </a:pPr>
            <a:endParaRPr lang="en-GB" altLang="en-US" kern="0" dirty="0"/>
          </a:p>
          <a:p>
            <a:pPr lvl="1">
              <a:defRPr/>
            </a:pPr>
            <a:r>
              <a:rPr lang="en-GB" altLang="en-US" kern="0" dirty="0"/>
              <a:t>What did you know before of this topic</a:t>
            </a:r>
          </a:p>
          <a:p>
            <a:pPr lvl="1">
              <a:defRPr/>
            </a:pPr>
            <a:r>
              <a:rPr lang="en-GB" altLang="en-US" kern="0" dirty="0"/>
              <a:t>How is this related on something else you already knew</a:t>
            </a:r>
          </a:p>
          <a:p>
            <a:pPr lvl="1">
              <a:defRPr/>
            </a:pPr>
            <a:r>
              <a:rPr lang="en-GB" altLang="en-US" kern="0" dirty="0"/>
              <a:t>What was new to you?</a:t>
            </a:r>
          </a:p>
          <a:p>
            <a:pPr lvl="1">
              <a:defRPr/>
            </a:pPr>
            <a:r>
              <a:rPr lang="en-GB" altLang="en-US" kern="0" dirty="0"/>
              <a:t>We practice this here at each class!</a:t>
            </a:r>
          </a:p>
        </p:txBody>
      </p:sp>
      <p:grpSp>
        <p:nvGrpSpPr>
          <p:cNvPr id="47109" name="Group 4"/>
          <p:cNvGrpSpPr>
            <a:grpSpLocks/>
          </p:cNvGrpSpPr>
          <p:nvPr/>
        </p:nvGrpSpPr>
        <p:grpSpPr bwMode="auto">
          <a:xfrm>
            <a:off x="7175500" y="4673600"/>
            <a:ext cx="3024188" cy="2020888"/>
            <a:chOff x="5652120" y="4673767"/>
            <a:chExt cx="3024336" cy="2020257"/>
          </a:xfrm>
        </p:grpSpPr>
        <p:pic>
          <p:nvPicPr>
            <p:cNvPr id="47110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2120" y="4673767"/>
              <a:ext cx="3024336" cy="20202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7111" name="TextBox 2"/>
            <p:cNvSpPr txBox="1">
              <a:spLocks noChangeArrowheads="1"/>
            </p:cNvSpPr>
            <p:nvPr/>
          </p:nvSpPr>
          <p:spPr bwMode="auto">
            <a:xfrm>
              <a:off x="6444208" y="6404961"/>
              <a:ext cx="223224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GB" altLang="en-US" sz="1200">
                  <a:solidFill>
                    <a:schemeClr val="bg1"/>
                  </a:solidFill>
                </a:rPr>
                <a:t>studiojoslizen.wordpress.com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10925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677334" y="363537"/>
            <a:ext cx="7361239" cy="1325563"/>
          </a:xfrm>
        </p:spPr>
        <p:txBody>
          <a:bodyPr/>
          <a:lstStyle/>
          <a:p>
            <a:r>
              <a:rPr lang="fi-FI" altLang="fi-FI" dirty="0"/>
              <a:t>Teaching </a:t>
            </a:r>
            <a:r>
              <a:rPr lang="fi-FI" altLang="fi-FI" dirty="0" err="1"/>
              <a:t>activities</a:t>
            </a:r>
            <a:r>
              <a:rPr lang="fi-FI" altLang="fi-FI" dirty="0"/>
              <a:t> – 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0035651"/>
              </p:ext>
            </p:extLst>
          </p:nvPr>
        </p:nvGraphicFramePr>
        <p:xfrm>
          <a:off x="2095500" y="1582739"/>
          <a:ext cx="7361239" cy="4969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2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01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303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85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1184"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Week</a:t>
                      </a:r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dirty="0" err="1"/>
                        <a:t>Contact</a:t>
                      </a:r>
                      <a:r>
                        <a:rPr lang="fi-FI" sz="1800" baseline="0" dirty="0"/>
                        <a:t> session</a:t>
                      </a:r>
                      <a:endParaRPr lang="fi-FI" sz="1800" dirty="0"/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dirty="0" err="1"/>
                        <a:t>Laboratory</a:t>
                      </a:r>
                      <a:endParaRPr lang="fi-FI" sz="1800" dirty="0"/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dirty="0" err="1"/>
                        <a:t>Pre-task</a:t>
                      </a:r>
                      <a:endParaRPr lang="fi-FI" sz="1800" dirty="0"/>
                    </a:p>
                  </a:txBody>
                  <a:tcPr marL="91449" marR="91449" marT="45761" marB="4576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615"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11</a:t>
                      </a:r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b="0" dirty="0"/>
                        <a:t>General</a:t>
                      </a:r>
                      <a:r>
                        <a:rPr lang="fi-FI" sz="1800" b="0" baseline="0" dirty="0"/>
                        <a:t> </a:t>
                      </a:r>
                      <a:r>
                        <a:rPr lang="fi-FI" sz="1800" b="0" baseline="0" dirty="0" err="1"/>
                        <a:t>issues</a:t>
                      </a:r>
                      <a:endParaRPr lang="fi-FI" sz="1800" b="0" dirty="0"/>
                    </a:p>
                    <a:p>
                      <a:pPr algn="ctr"/>
                      <a:r>
                        <a:rPr lang="fi-FI" sz="1800" b="0" dirty="0" err="1"/>
                        <a:t>Introduction</a:t>
                      </a:r>
                      <a:endParaRPr lang="fi-FI" sz="1800" b="0" dirty="0">
                        <a:solidFill>
                          <a:srgbClr val="FF0000"/>
                        </a:solidFill>
                      </a:endParaRPr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-</a:t>
                      </a:r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i-FI" sz="1800" dirty="0"/>
                        <a:t>XRD</a:t>
                      </a:r>
                      <a:endParaRPr lang="en-US" dirty="0"/>
                    </a:p>
                  </a:txBody>
                  <a:tcPr marL="91449" marR="91449" marT="45761" marB="4576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184"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12</a:t>
                      </a:r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800" b="0" dirty="0"/>
                        <a:t>XRD</a:t>
                      </a:r>
                      <a:endParaRPr lang="fi-FI" sz="1800" b="0" dirty="0" err="1"/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lvl="0" algn="ctr" defTabSz="914400" eaLnBrk="1" fontAlgn="auto" latinLnBrk="0" hangingPunct="1">
                        <a:buClrTx/>
                        <a:buSzTx/>
                        <a:buNone/>
                        <a:tabLst/>
                        <a:defRPr/>
                      </a:pPr>
                      <a:r>
                        <a:rPr lang="fi-FI" sz="1800" dirty="0"/>
                        <a:t>XRD</a:t>
                      </a:r>
                      <a:endParaRPr lang="en-US" dirty="0"/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Four Probe Resistivity and Hall Effect in semiconductors</a:t>
                      </a:r>
                      <a:endParaRPr lang="fi-FI" sz="1800" b="0" dirty="0"/>
                    </a:p>
                  </a:txBody>
                  <a:tcPr marL="91449" marR="91449" marT="45761" marB="4576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11854"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13</a:t>
                      </a:r>
                    </a:p>
                    <a:p>
                      <a:pPr algn="ctr"/>
                      <a:endParaRPr lang="fi-FI" sz="1800" dirty="0"/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Four Probe Resistivity and Hall Effect in semiconductors</a:t>
                      </a:r>
                      <a:endParaRPr lang="fi-FI" sz="1800" b="0" dirty="0"/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Four Probe Resistivity and Hall Effect in semiconductors</a:t>
                      </a:r>
                      <a:endParaRPr lang="fi-FI" sz="1800" b="0" dirty="0"/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b="0" i="0" u="none" strike="noStrike" noProof="0" dirty="0" err="1">
                          <a:solidFill>
                            <a:srgbClr val="000000"/>
                          </a:solidFill>
                          <a:latin typeface="+mn-lt"/>
                        </a:rPr>
                        <a:t>Scanning</a:t>
                      </a:r>
                      <a:r>
                        <a:rPr lang="fi-FI" sz="1800" b="0" i="0" u="none" strike="noStrike" noProof="0" dirty="0">
                          <a:solidFill>
                            <a:srgbClr val="000000"/>
                          </a:solidFill>
                          <a:latin typeface="+mn-lt"/>
                        </a:rPr>
                        <a:t> Electron </a:t>
                      </a:r>
                      <a:r>
                        <a:rPr lang="fi-FI" sz="1800" b="0" i="0" u="none" strike="noStrike" noProof="0" dirty="0" err="1">
                          <a:solidFill>
                            <a:srgbClr val="000000"/>
                          </a:solidFill>
                          <a:latin typeface="+mn-lt"/>
                        </a:rPr>
                        <a:t>Microscopy</a:t>
                      </a:r>
                      <a:r>
                        <a:rPr lang="fi-FI" sz="1800" b="0" i="0" u="none" strike="noStrike" noProof="0" dirty="0">
                          <a:solidFill>
                            <a:srgbClr val="000000"/>
                          </a:solidFill>
                          <a:latin typeface="+mn-lt"/>
                        </a:rPr>
                        <a:t> (SEM)</a:t>
                      </a:r>
                      <a:endParaRPr lang="en-US" sz="1800" b="0" i="0" u="none" strike="noStrike" noProof="0" dirty="0">
                        <a:latin typeface="+mn-lt"/>
                      </a:endParaRPr>
                    </a:p>
                  </a:txBody>
                  <a:tcPr marL="91449" marR="91449" marT="45761" marB="4576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184"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14</a:t>
                      </a:r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Scanning</a:t>
                      </a:r>
                      <a:r>
                        <a:rPr lang="fi-FI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 Electron </a:t>
                      </a:r>
                      <a:r>
                        <a:rPr lang="fi-FI" sz="18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Microscopy</a:t>
                      </a:r>
                      <a:r>
                        <a:rPr lang="fi-FI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 (SEM)</a:t>
                      </a:r>
                      <a:endParaRPr lang="en-US" sz="1800" b="0" i="0" u="none" strike="noStrike" noProof="0" dirty="0"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endParaRPr lang="fi-FI" sz="1800" b="0" dirty="0"/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800" b="0" i="0" u="none" strike="noStrike" noProof="0" dirty="0" err="1">
                          <a:solidFill>
                            <a:srgbClr val="000000"/>
                          </a:solidFill>
                          <a:latin typeface="+mn-lt"/>
                        </a:rPr>
                        <a:t>Scanning</a:t>
                      </a:r>
                      <a:r>
                        <a:rPr lang="fi-FI" sz="1800" b="0" i="0" u="none" strike="noStrike" noProof="0" dirty="0">
                          <a:solidFill>
                            <a:srgbClr val="000000"/>
                          </a:solidFill>
                          <a:latin typeface="+mn-lt"/>
                        </a:rPr>
                        <a:t> Electron </a:t>
                      </a:r>
                      <a:r>
                        <a:rPr lang="fi-FI" sz="1800" b="0" i="0" u="none" strike="noStrike" noProof="0" dirty="0" err="1">
                          <a:solidFill>
                            <a:srgbClr val="000000"/>
                          </a:solidFill>
                          <a:latin typeface="+mn-lt"/>
                        </a:rPr>
                        <a:t>Microscopy</a:t>
                      </a:r>
                      <a:r>
                        <a:rPr lang="fi-FI" sz="1800" b="0" i="0" u="none" strike="noStrike" noProof="0" dirty="0">
                          <a:solidFill>
                            <a:srgbClr val="000000"/>
                          </a:solidFill>
                          <a:latin typeface="+mn-lt"/>
                        </a:rPr>
                        <a:t> (SEM)</a:t>
                      </a:r>
                      <a:endParaRPr lang="en-US" sz="1800" b="0" i="0" u="none" strike="noStrike" noProof="0" dirty="0">
                        <a:latin typeface="+mn-lt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i-FI" sz="1800" b="0" dirty="0"/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EDS</a:t>
                      </a:r>
                    </a:p>
                  </a:txBody>
                  <a:tcPr marL="91449" marR="91449" marT="45761" marB="4576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42368"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15</a:t>
                      </a:r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i-FI" sz="1800" b="0" dirty="0" err="1"/>
                        <a:t>Exam</a:t>
                      </a:r>
                      <a:r>
                        <a:rPr lang="fi-FI" sz="1800" b="0" dirty="0"/>
                        <a:t> </a:t>
                      </a:r>
                      <a:r>
                        <a:rPr lang="fi-FI" sz="1800" b="0" dirty="0" err="1"/>
                        <a:t>week</a:t>
                      </a:r>
                      <a:endParaRPr lang="fi-FI" sz="1800" b="0" dirty="0"/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algn="ctr"/>
                      <a:endParaRPr lang="fi-FI" sz="1800" dirty="0"/>
                    </a:p>
                  </a:txBody>
                  <a:tcPr marL="91449" marR="91449" marT="45761" marB="45761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fi-FI" sz="1800" dirty="0">
                        <a:solidFill>
                          <a:schemeClr val="tx1"/>
                        </a:solidFill>
                      </a:endParaRPr>
                    </a:p>
                  </a:txBody>
                  <a:tcPr marL="91449" marR="91449" marT="45761" marB="4576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27280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fi-FI"/>
              <a:t>Course assessment</a:t>
            </a:r>
          </a:p>
        </p:txBody>
      </p:sp>
      <p:sp>
        <p:nvSpPr>
          <p:cNvPr id="491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Tx/>
              <a:buAutoNum type="arabicPeriod"/>
            </a:pPr>
            <a:r>
              <a:rPr lang="en-GB" altLang="fi-FI" dirty="0"/>
              <a:t>Laboratory report</a:t>
            </a:r>
          </a:p>
          <a:p>
            <a:pPr marL="800100" lvl="2" indent="0">
              <a:buNone/>
            </a:pPr>
            <a:r>
              <a:rPr lang="en-GB" altLang="fi-FI" u="sng" dirty="0"/>
              <a:t>Laboratory report (5 x 12p.)				60</a:t>
            </a:r>
          </a:p>
          <a:p>
            <a:pPr marL="800100" lvl="2" indent="0">
              <a:buNone/>
            </a:pPr>
            <a:r>
              <a:rPr lang="en-GB" altLang="fi-FI" dirty="0"/>
              <a:t>							60 p.</a:t>
            </a:r>
          </a:p>
          <a:p>
            <a:pPr marL="457200" indent="-457200">
              <a:buFontTx/>
              <a:buAutoNum type="arabicPeriod"/>
            </a:pPr>
            <a:r>
              <a:rPr lang="en-GB" altLang="fi-FI" dirty="0"/>
              <a:t>Oral exam					</a:t>
            </a:r>
            <a:r>
              <a:rPr lang="en-GB" altLang="fi-FI" sz="2000" dirty="0"/>
              <a:t>36</a:t>
            </a:r>
            <a:r>
              <a:rPr lang="en-GB" altLang="fi-FI" dirty="0"/>
              <a:t>	</a:t>
            </a:r>
          </a:p>
          <a:p>
            <a:pPr marL="800100" lvl="2" indent="0">
              <a:buNone/>
            </a:pPr>
            <a:r>
              <a:rPr lang="en-GB" altLang="fi-FI" sz="1600" dirty="0"/>
              <a:t>       - Explain a method (max. 12 p.) </a:t>
            </a:r>
          </a:p>
          <a:p>
            <a:pPr marL="800100" lvl="2" indent="0">
              <a:buNone/>
            </a:pPr>
            <a:r>
              <a:rPr lang="en-GB" altLang="fi-FI" sz="1600" dirty="0"/>
              <a:t>	     - Interpretation of a case from </a:t>
            </a:r>
            <a:r>
              <a:rPr lang="en-GB" altLang="fi-FI" sz="1600"/>
              <a:t>publish paper ( </a:t>
            </a:r>
            <a:r>
              <a:rPr lang="en-GB" altLang="fi-FI" sz="1600" dirty="0"/>
              <a:t>max. 24 p.)</a:t>
            </a:r>
            <a:r>
              <a:rPr lang="en-GB" altLang="fi-FI" dirty="0"/>
              <a:t>		</a:t>
            </a:r>
            <a:r>
              <a:rPr lang="en-GB" altLang="fi-FI" u="sng" dirty="0"/>
              <a:t> </a:t>
            </a:r>
          </a:p>
          <a:p>
            <a:pPr marL="800100" lvl="2" indent="0">
              <a:buNone/>
            </a:pPr>
            <a:r>
              <a:rPr lang="en-GB" altLang="fi-FI" u="sng" dirty="0"/>
              <a:t>Course feedback (</a:t>
            </a:r>
            <a:r>
              <a:rPr lang="en-GB" altLang="fi-FI" u="sng" dirty="0" err="1"/>
              <a:t>webpropol</a:t>
            </a:r>
            <a:r>
              <a:rPr lang="en-GB" altLang="fi-FI" u="sng" dirty="0"/>
              <a:t>)			 4</a:t>
            </a:r>
          </a:p>
          <a:p>
            <a:pPr marL="800100" lvl="2" indent="0">
              <a:buNone/>
            </a:pPr>
            <a:r>
              <a:rPr lang="en-GB" altLang="fi-FI" dirty="0"/>
              <a:t>							40 p.</a:t>
            </a:r>
          </a:p>
          <a:p>
            <a:pPr marL="800100" lvl="2" indent="0">
              <a:buNone/>
            </a:pPr>
            <a:endParaRPr lang="en-GB" altLang="fi-FI" dirty="0"/>
          </a:p>
        </p:txBody>
      </p:sp>
      <p:sp>
        <p:nvSpPr>
          <p:cNvPr id="49156" name="TextBox 3"/>
          <p:cNvSpPr txBox="1">
            <a:spLocks noChangeArrowheads="1"/>
          </p:cNvSpPr>
          <p:nvPr/>
        </p:nvSpPr>
        <p:spPr bwMode="auto">
          <a:xfrm>
            <a:off x="4024230" y="5228056"/>
            <a:ext cx="60483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</a:rPr>
              <a:t>Minimum 60 p.</a:t>
            </a:r>
            <a:r>
              <a:rPr lang="en-US" altLang="en-US" sz="1800"/>
              <a:t> to pass the course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/>
              <a:t>Grade table provided after all oral exams completed</a:t>
            </a:r>
          </a:p>
        </p:txBody>
      </p:sp>
    </p:spTree>
    <p:extLst>
      <p:ext uri="{BB962C8B-B14F-4D97-AF65-F5344CB8AC3E}">
        <p14:creationId xmlns:p14="http://schemas.microsoft.com/office/powerpoint/2010/main" val="36500728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Oral Exam</a:t>
            </a:r>
            <a:br>
              <a:rPr lang="en-GB" altLang="en-US"/>
            </a:br>
            <a:r>
              <a:rPr lang="en-GB" altLang="en-US" sz="2400"/>
              <a:t>First task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Describe a method</a:t>
            </a:r>
          </a:p>
          <a:p>
            <a:pPr lvl="1">
              <a:defRPr/>
            </a:pPr>
            <a:r>
              <a:rPr lang="en-GB" dirty="0"/>
              <a:t>All the methods learned at the course are in my doctoral hat – you will take one and answer to questions:</a:t>
            </a:r>
          </a:p>
          <a:p>
            <a:pPr lvl="1">
              <a:defRPr/>
            </a:pPr>
            <a:endParaRPr lang="en-GB" dirty="0"/>
          </a:p>
          <a:p>
            <a:pPr marL="914400" lvl="1" indent="-457200">
              <a:buFontTx/>
              <a:buAutoNum type="arabicPeriod"/>
              <a:defRPr/>
            </a:pPr>
            <a:r>
              <a:rPr lang="en-GB" dirty="0"/>
              <a:t>What information the method provides and how does it work? (0-4 p.)</a:t>
            </a:r>
          </a:p>
          <a:p>
            <a:pPr marL="914400" lvl="1" indent="-457200">
              <a:buFontTx/>
              <a:buAutoNum type="arabicPeriod"/>
              <a:defRPr/>
            </a:pPr>
            <a:r>
              <a:rPr lang="en-GB" dirty="0"/>
              <a:t>What kind of samples can be analysed? (0-4 p.)</a:t>
            </a:r>
          </a:p>
          <a:p>
            <a:pPr marL="914400" lvl="1" indent="-457200">
              <a:buFontTx/>
              <a:buAutoNum type="arabicPeriod"/>
              <a:defRPr/>
            </a:pPr>
            <a:r>
              <a:rPr lang="en-GB" dirty="0"/>
              <a:t>What could a possible result look and how is it analysed? </a:t>
            </a:r>
          </a:p>
          <a:p>
            <a:pPr marL="457200" lvl="1" indent="0">
              <a:buNone/>
              <a:defRPr/>
            </a:pPr>
            <a:r>
              <a:rPr lang="en-GB" dirty="0"/>
              <a:t>      (0-4 p.)</a:t>
            </a:r>
          </a:p>
        </p:txBody>
      </p:sp>
      <p:pic>
        <p:nvPicPr>
          <p:cNvPr id="5018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5738" y="5070811"/>
            <a:ext cx="2232025" cy="167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5519738" y="704850"/>
            <a:ext cx="4464050" cy="6477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/>
              <a:t>You can book a time when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1800"/>
              <a:t>- Participated for 4 laboratories!</a:t>
            </a:r>
          </a:p>
        </p:txBody>
      </p:sp>
    </p:spTree>
    <p:extLst>
      <p:ext uri="{BB962C8B-B14F-4D97-AF65-F5344CB8AC3E}">
        <p14:creationId xmlns:p14="http://schemas.microsoft.com/office/powerpoint/2010/main" val="1387446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/>
          <p:cNvSpPr>
            <a:spLocks noGrp="1"/>
          </p:cNvSpPr>
          <p:nvPr>
            <p:ph type="title"/>
          </p:nvPr>
        </p:nvSpPr>
        <p:spPr>
          <a:xfrm>
            <a:off x="757990" y="179470"/>
            <a:ext cx="10515600" cy="1325563"/>
          </a:xfrm>
        </p:spPr>
        <p:txBody>
          <a:bodyPr/>
          <a:lstStyle/>
          <a:p>
            <a:r>
              <a:rPr lang="en-GB" altLang="en-US" dirty="0"/>
              <a:t>Oral Exam</a:t>
            </a:r>
            <a:br>
              <a:rPr lang="en-GB" altLang="en-US" dirty="0"/>
            </a:br>
            <a:r>
              <a:rPr lang="en-GB" altLang="en-US" sz="2400" dirty="0"/>
              <a:t>Second task</a:t>
            </a:r>
            <a:endParaRPr lang="en-GB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7990" y="1505033"/>
            <a:ext cx="10515600" cy="2890754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GB" dirty="0"/>
              <a:t>A case:</a:t>
            </a:r>
          </a:p>
          <a:p>
            <a:pPr marL="457200" lvl="1" indent="0">
              <a:buNone/>
              <a:defRPr/>
            </a:pPr>
            <a:r>
              <a:rPr lang="en-GB" dirty="0"/>
              <a:t>Real case (from a published paper): A material has been created and characterized</a:t>
            </a:r>
          </a:p>
          <a:p>
            <a:pPr marL="457200" lvl="1" indent="0">
              <a:buNone/>
              <a:defRPr/>
            </a:pPr>
            <a:r>
              <a:rPr lang="en-GB" dirty="0"/>
              <a:t>1. How is the material synthesized and what methods have been employed to characterize this sample? (0-6 p.)</a:t>
            </a:r>
          </a:p>
          <a:p>
            <a:pPr marL="457200" lvl="1" indent="0">
              <a:buNone/>
              <a:defRPr/>
            </a:pPr>
            <a:r>
              <a:rPr lang="en-GB" dirty="0"/>
              <a:t>2. Explain the data (image/spectra) from the paper (0-12 p.) </a:t>
            </a:r>
          </a:p>
          <a:p>
            <a:pPr marL="457200" lvl="1" indent="0">
              <a:buNone/>
              <a:defRPr/>
            </a:pPr>
            <a:r>
              <a:rPr lang="en-GB" dirty="0"/>
              <a:t>3. Is the characterization sufficient or anything else could be added (0-4 p.)</a:t>
            </a:r>
          </a:p>
          <a:p>
            <a:pPr marL="457200" lvl="1" indent="0">
              <a:buNone/>
              <a:defRPr/>
            </a:pPr>
            <a:r>
              <a:rPr lang="en-GB" dirty="0"/>
              <a:t>4. What more information can be extracted from this method (0-2 p.)</a:t>
            </a:r>
          </a:p>
        </p:txBody>
      </p:sp>
      <p:pic>
        <p:nvPicPr>
          <p:cNvPr id="5120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347" y="4394911"/>
            <a:ext cx="3594100" cy="191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5" name="TextBox 9"/>
          <p:cNvSpPr txBox="1">
            <a:spLocks noChangeArrowheads="1"/>
          </p:cNvSpPr>
          <p:nvPr/>
        </p:nvSpPr>
        <p:spPr bwMode="auto">
          <a:xfrm>
            <a:off x="6206332" y="6311900"/>
            <a:ext cx="4824413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200" dirty="0">
                <a:hlinkClick r:id="rId3"/>
              </a:rPr>
              <a:t>http://www.ceriumlabs.com/104/Q2_2010_Newsletter.htm</a:t>
            </a:r>
            <a:r>
              <a:rPr lang="en-GB" altLang="en-US" sz="1200" dirty="0"/>
              <a:t>, 19.8.2015</a:t>
            </a:r>
          </a:p>
        </p:txBody>
      </p:sp>
    </p:spTree>
    <p:extLst>
      <p:ext uri="{BB962C8B-B14F-4D97-AF65-F5344CB8AC3E}">
        <p14:creationId xmlns:p14="http://schemas.microsoft.com/office/powerpoint/2010/main" val="22417999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fi-FI"/>
              <a:t>Contact sessions</a:t>
            </a:r>
          </a:p>
        </p:txBody>
      </p:sp>
      <p:sp>
        <p:nvSpPr>
          <p:cNvPr id="327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85850" lvl="2" indent="-285750">
              <a:defRPr/>
            </a:pPr>
            <a:r>
              <a:rPr lang="en-GB" altLang="fi-FI" dirty="0"/>
              <a:t>At the beginning of session of Major topic start the with pre-task </a:t>
            </a:r>
          </a:p>
          <a:p>
            <a:pPr marL="800100" lvl="2" indent="0">
              <a:buNone/>
              <a:defRPr/>
            </a:pPr>
            <a:endParaRPr lang="en-GB" altLang="fi-FI" dirty="0"/>
          </a:p>
          <a:p>
            <a:pPr marL="1085850" lvl="2" indent="-285750">
              <a:defRPr/>
            </a:pPr>
            <a:endParaRPr lang="en-GB" altLang="fi-FI" dirty="0"/>
          </a:p>
          <a:p>
            <a:pPr marL="1085850" lvl="2" indent="-285750">
              <a:defRPr/>
            </a:pPr>
            <a:r>
              <a:rPr lang="en-GB" altLang="fi-FI" dirty="0"/>
              <a:t>10 min go through your pre-tasks in groups </a:t>
            </a:r>
          </a:p>
        </p:txBody>
      </p:sp>
      <p:sp>
        <p:nvSpPr>
          <p:cNvPr id="52228" name="TextBox 1"/>
          <p:cNvSpPr txBox="1">
            <a:spLocks noChangeArrowheads="1"/>
          </p:cNvSpPr>
          <p:nvPr/>
        </p:nvSpPr>
        <p:spPr bwMode="auto">
          <a:xfrm>
            <a:off x="4008439" y="2420939"/>
            <a:ext cx="37433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>
                <a:solidFill>
                  <a:srgbClr val="FF7900"/>
                </a:solidFill>
              </a:rPr>
              <a:t>Need to be early</a:t>
            </a:r>
          </a:p>
        </p:txBody>
      </p:sp>
      <p:sp>
        <p:nvSpPr>
          <p:cNvPr id="38917" name="TextBox 4"/>
          <p:cNvSpPr txBox="1">
            <a:spLocks noChangeArrowheads="1"/>
          </p:cNvSpPr>
          <p:nvPr/>
        </p:nvSpPr>
        <p:spPr bwMode="auto">
          <a:xfrm>
            <a:off x="2711451" y="4508501"/>
            <a:ext cx="6913563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GB" altLang="en-US" sz="1800">
                <a:solidFill>
                  <a:srgbClr val="FF7900"/>
                </a:solidFill>
              </a:rPr>
              <a:t>At sessions we have the top expert of different techniques explaining to you how to analyse the data!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GB" altLang="en-US" sz="1800">
                <a:solidFill>
                  <a:srgbClr val="FF7900"/>
                </a:solidFill>
              </a:rPr>
              <a:t>Opportunity of a lifetime!</a:t>
            </a:r>
          </a:p>
        </p:txBody>
      </p:sp>
      <p:grpSp>
        <p:nvGrpSpPr>
          <p:cNvPr id="52230" name="Group 10"/>
          <p:cNvGrpSpPr>
            <a:grpSpLocks/>
          </p:cNvGrpSpPr>
          <p:nvPr/>
        </p:nvGrpSpPr>
        <p:grpSpPr bwMode="auto">
          <a:xfrm>
            <a:off x="7751764" y="2232026"/>
            <a:ext cx="2820988" cy="1870075"/>
            <a:chOff x="5988325" y="781281"/>
            <a:chExt cx="2820286" cy="1869372"/>
          </a:xfrm>
        </p:grpSpPr>
        <p:pic>
          <p:nvPicPr>
            <p:cNvPr id="52231" name="Picture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88325" y="781281"/>
              <a:ext cx="2808160" cy="1868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2232" name="TextBox 9"/>
            <p:cNvSpPr txBox="1">
              <a:spLocks noChangeArrowheads="1"/>
            </p:cNvSpPr>
            <p:nvPr/>
          </p:nvSpPr>
          <p:spPr bwMode="auto">
            <a:xfrm>
              <a:off x="6000299" y="2373654"/>
              <a:ext cx="2808312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4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hlinkClick r:id="rId3"/>
                </a:rPr>
                <a:t>www.vroomgirls.com</a:t>
              </a:r>
              <a:endParaRPr lang="en-GB" alt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1244864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/>
          <p:cNvSpPr>
            <a:spLocks noGrp="1"/>
          </p:cNvSpPr>
          <p:nvPr>
            <p:ph type="title"/>
          </p:nvPr>
        </p:nvSpPr>
        <p:spPr>
          <a:xfrm>
            <a:off x="340894" y="357104"/>
            <a:ext cx="10515600" cy="1325563"/>
          </a:xfrm>
        </p:spPr>
        <p:txBody>
          <a:bodyPr/>
          <a:lstStyle/>
          <a:p>
            <a:r>
              <a:rPr lang="en-GB" altLang="en-US" dirty="0"/>
              <a:t>What if you just don’t have time to finish the course</a:t>
            </a:r>
          </a:p>
        </p:txBody>
      </p:sp>
      <p:sp>
        <p:nvSpPr>
          <p:cNvPr id="57347" name="Content Placeholder 2"/>
          <p:cNvSpPr>
            <a:spLocks noGrp="1"/>
          </p:cNvSpPr>
          <p:nvPr>
            <p:ph idx="1"/>
          </p:nvPr>
        </p:nvSpPr>
        <p:spPr>
          <a:xfrm>
            <a:off x="3676651" y="2781301"/>
            <a:ext cx="4822825" cy="550863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/>
          <a:p>
            <a:pPr marL="0" indent="0" algn="ctr">
              <a:buNone/>
              <a:defRPr/>
            </a:pPr>
            <a:r>
              <a:rPr lang="en-GB" altLang="en-US" dirty="0" err="1"/>
              <a:t>Pretask</a:t>
            </a:r>
            <a:r>
              <a:rPr lang="en-GB" altLang="en-US" dirty="0"/>
              <a:t> + Laboratory + Report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3319464" y="3492584"/>
            <a:ext cx="5329237" cy="147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GB" altLang="en-US" sz="1800" dirty="0"/>
              <a:t>Accepted combination of these three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GB" altLang="en-US" sz="1800" dirty="0"/>
              <a:t>-&gt; can be utilized at later years!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en-GB" altLang="en-US" sz="1800" dirty="0"/>
          </a:p>
          <a:p>
            <a:pPr algn="ctr">
              <a:spcBef>
                <a:spcPct val="0"/>
              </a:spcBef>
              <a:buFontTx/>
              <a:buNone/>
            </a:pPr>
            <a:r>
              <a:rPr lang="en-GB" altLang="en-US" sz="1800" dirty="0"/>
              <a:t>-&gt; If one of these items is missing, you need to redo the whole lab</a:t>
            </a:r>
          </a:p>
        </p:txBody>
      </p:sp>
    </p:spTree>
    <p:extLst>
      <p:ext uri="{BB962C8B-B14F-4D97-AF65-F5344CB8AC3E}">
        <p14:creationId xmlns:p14="http://schemas.microsoft.com/office/powerpoint/2010/main" val="2233894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altLang="en-US"/>
              <a:t>Materials Characterization</a:t>
            </a:r>
          </a:p>
        </p:txBody>
      </p:sp>
      <p:sp>
        <p:nvSpPr>
          <p:cNvPr id="57347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altLang="en-US"/>
              <a:t>Let’s start</a:t>
            </a:r>
          </a:p>
        </p:txBody>
      </p:sp>
    </p:spTree>
    <p:extLst>
      <p:ext uri="{BB962C8B-B14F-4D97-AF65-F5344CB8AC3E}">
        <p14:creationId xmlns:p14="http://schemas.microsoft.com/office/powerpoint/2010/main" val="3375678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fi-FI" dirty="0"/>
              <a:t>Teaching </a:t>
            </a:r>
            <a:r>
              <a:rPr lang="fi-FI" altLang="fi-FI" dirty="0" err="1"/>
              <a:t>activities</a:t>
            </a:r>
            <a:r>
              <a:rPr lang="fi-FI" altLang="fi-FI" dirty="0"/>
              <a:t> 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2872751"/>
              </p:ext>
            </p:extLst>
          </p:nvPr>
        </p:nvGraphicFramePr>
        <p:xfrm>
          <a:off x="2095500" y="1582740"/>
          <a:ext cx="7361239" cy="35221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2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1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62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925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0663"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Week</a:t>
                      </a:r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dirty="0" err="1"/>
                        <a:t>Contact</a:t>
                      </a:r>
                      <a:r>
                        <a:rPr lang="fi-FI" sz="1800" baseline="0" dirty="0"/>
                        <a:t> session</a:t>
                      </a:r>
                      <a:endParaRPr lang="fi-FI" sz="1800" dirty="0"/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dirty="0" err="1"/>
                        <a:t>Laboratory</a:t>
                      </a:r>
                      <a:endParaRPr lang="fi-FI" sz="1800" dirty="0"/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dirty="0" err="1"/>
                        <a:t>Pre-task</a:t>
                      </a:r>
                      <a:endParaRPr lang="fi-FI" sz="1800" dirty="0"/>
                    </a:p>
                  </a:txBody>
                  <a:tcPr marL="91449" marR="91449" marT="45729" marB="4572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1633"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16</a:t>
                      </a:r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Energy Dispersive X-Ray (EDS) Spectroscopy </a:t>
                      </a:r>
                      <a:endParaRPr lang="fi-FI" sz="1800" b="0" dirty="0"/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algn="ctr"/>
                      <a:endParaRPr lang="fi-FI" sz="1800" dirty="0"/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dirty="0" err="1"/>
                        <a:t>Raman</a:t>
                      </a:r>
                      <a:r>
                        <a:rPr lang="fi-FI" sz="1800" dirty="0"/>
                        <a:t> </a:t>
                      </a:r>
                    </a:p>
                  </a:txBody>
                  <a:tcPr marL="91449" marR="91449" marT="45729" marB="4572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6148"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18</a:t>
                      </a:r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fi-FI" sz="1800" b="0" dirty="0" err="1"/>
                        <a:t>Raman</a:t>
                      </a:r>
                      <a:endParaRPr lang="fi-FI" sz="1800" b="0" dirty="0"/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800" dirty="0" err="1"/>
                        <a:t>Raman</a:t>
                      </a:r>
                      <a:endParaRPr lang="fi-FI" sz="1800" dirty="0"/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lvl="0" algn="ctr" defTabSz="914400" eaLnBrk="1" fontAlgn="auto" latinLnBrk="0" hangingPunct="1">
                        <a:buClrTx/>
                        <a:buSzTx/>
                        <a:buNone/>
                        <a:tabLst/>
                        <a:defRPr/>
                      </a:pPr>
                      <a:r>
                        <a:rPr lang="fi-FI" sz="1800" dirty="0"/>
                        <a:t>AFM</a:t>
                      </a:r>
                    </a:p>
                  </a:txBody>
                  <a:tcPr marL="91449" marR="91449" marT="45729" marB="4572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6148"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19</a:t>
                      </a:r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b="0" dirty="0" err="1"/>
                        <a:t>Atomic</a:t>
                      </a:r>
                      <a:r>
                        <a:rPr lang="fi-FI" sz="1800" b="0" dirty="0"/>
                        <a:t> Force </a:t>
                      </a:r>
                      <a:r>
                        <a:rPr lang="fi-FI" sz="1800" b="0" dirty="0" err="1"/>
                        <a:t>Microscopy</a:t>
                      </a:r>
                      <a:r>
                        <a:rPr lang="fi-FI" sz="1800" b="0" dirty="0"/>
                        <a:t> (AFM) </a:t>
                      </a:r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800" b="0" dirty="0" err="1"/>
                        <a:t>Atomic</a:t>
                      </a:r>
                      <a:r>
                        <a:rPr lang="fi-FI" sz="1800" b="0" dirty="0"/>
                        <a:t> Force </a:t>
                      </a:r>
                      <a:r>
                        <a:rPr lang="fi-FI" sz="1800" b="0" dirty="0" err="1"/>
                        <a:t>Microscopy</a:t>
                      </a:r>
                      <a:r>
                        <a:rPr lang="fi-FI" sz="1800" b="0" dirty="0"/>
                        <a:t> (AFM) </a:t>
                      </a:r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algn="ctr"/>
                      <a:endParaRPr lang="fi-FI" sz="1800" dirty="0"/>
                    </a:p>
                  </a:txBody>
                  <a:tcPr marL="91449" marR="91449" marT="45729" marB="45729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05722">
                <a:tc>
                  <a:txBody>
                    <a:bodyPr/>
                    <a:lstStyle/>
                    <a:p>
                      <a:pPr algn="ctr"/>
                      <a:r>
                        <a:rPr lang="fi-FI" sz="1800" dirty="0"/>
                        <a:t>20</a:t>
                      </a:r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Auger, SIMS, and Course summary</a:t>
                      </a:r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800" dirty="0" err="1">
                          <a:solidFill>
                            <a:schemeClr val="tx1"/>
                          </a:solidFill>
                        </a:rPr>
                        <a:t>Oral</a:t>
                      </a:r>
                      <a:r>
                        <a:rPr lang="fi-FI" sz="1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fi-FI" sz="1800" dirty="0" err="1">
                          <a:solidFill>
                            <a:schemeClr val="tx1"/>
                          </a:solidFill>
                        </a:rPr>
                        <a:t>Exam</a:t>
                      </a:r>
                      <a:r>
                        <a:rPr lang="fi-FI" sz="1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fi-FI" sz="1800" dirty="0" err="1">
                          <a:solidFill>
                            <a:schemeClr val="tx1"/>
                          </a:solidFill>
                        </a:rPr>
                        <a:t>slots</a:t>
                      </a:r>
                      <a:r>
                        <a:rPr lang="fi-FI" sz="1800" dirty="0">
                          <a:solidFill>
                            <a:schemeClr val="tx1"/>
                          </a:solidFill>
                        </a:rPr>
                        <a:t> (13.05)</a:t>
                      </a:r>
                    </a:p>
                  </a:txBody>
                  <a:tcPr marL="91449" marR="91449" marT="45729" marB="4572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800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marL="91449" marR="91449" marT="45729" marB="45729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8256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How to pass the course?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2095501" y="1582738"/>
            <a:ext cx="7985125" cy="1485900"/>
          </a:xfrm>
        </p:spPr>
        <p:txBody>
          <a:bodyPr>
            <a:normAutofit fontScale="92500" lnSpcReduction="20000"/>
          </a:bodyPr>
          <a:lstStyle/>
          <a:p>
            <a:r>
              <a:rPr lang="en-GB" altLang="en-US" dirty="0"/>
              <a:t>5 laboratory exercises</a:t>
            </a:r>
          </a:p>
          <a:p>
            <a:pPr lvl="1"/>
            <a:r>
              <a:rPr lang="en-GB" altLang="en-US" dirty="0"/>
              <a:t>If you miss one -&gt; still can make an extended report (-1 p. for not able to attend the lab)</a:t>
            </a:r>
          </a:p>
          <a:p>
            <a:pPr lvl="1"/>
            <a:r>
              <a:rPr lang="en-GB" altLang="en-US" dirty="0"/>
              <a:t>At least 4 laboratory participations are required to pass the course [get to the exam]</a:t>
            </a:r>
          </a:p>
          <a:p>
            <a:endParaRPr lang="en-GB" alt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2095501" y="3213101"/>
            <a:ext cx="7985125" cy="2447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t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en-GB" altLang="en-US" kern="0" dirty="0"/>
              <a:t>5 laboratory reports  60 %</a:t>
            </a:r>
          </a:p>
          <a:p>
            <a:pPr>
              <a:defRPr/>
            </a:pPr>
            <a:endParaRPr lang="en-GB" altLang="en-US" kern="0" dirty="0"/>
          </a:p>
          <a:p>
            <a:pPr>
              <a:defRPr/>
            </a:pPr>
            <a:r>
              <a:rPr lang="en-GB" altLang="en-US" kern="0" dirty="0"/>
              <a:t>Oral Exam, 36 %</a:t>
            </a:r>
          </a:p>
          <a:p>
            <a:pPr>
              <a:defRPr/>
            </a:pPr>
            <a:endParaRPr lang="en-GB" altLang="en-US" kern="0" dirty="0"/>
          </a:p>
          <a:p>
            <a:pPr>
              <a:defRPr/>
            </a:pPr>
            <a:r>
              <a:rPr lang="en-GB" altLang="en-US" kern="0" dirty="0"/>
              <a:t>Other tasks 4 % (Not obligatory)</a:t>
            </a:r>
            <a:endParaRPr lang="en-GB" altLang="en-US" kern="0" dirty="0">
              <a:cs typeface="Calibri"/>
            </a:endParaRPr>
          </a:p>
        </p:txBody>
      </p:sp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4248151" y="5759451"/>
            <a:ext cx="3313113" cy="646113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/>
              <a:t>Plagiarism: I do not tolerate!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1800"/>
              <a:t>Always additional work!</a:t>
            </a:r>
          </a:p>
        </p:txBody>
      </p:sp>
    </p:spTree>
    <p:extLst>
      <p:ext uri="{BB962C8B-B14F-4D97-AF65-F5344CB8AC3E}">
        <p14:creationId xmlns:p14="http://schemas.microsoft.com/office/powerpoint/2010/main" val="404076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fi-FI"/>
              <a:t>Material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22195" y="1602454"/>
            <a:ext cx="8596668" cy="388077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ctr">
              <a:buNone/>
            </a:pPr>
            <a:r>
              <a:rPr lang="fi-FI" altLang="fi-FI" dirty="0" err="1"/>
              <a:t>All</a:t>
            </a:r>
            <a:r>
              <a:rPr lang="fi-FI" altLang="fi-FI" dirty="0"/>
              <a:t> </a:t>
            </a:r>
            <a:r>
              <a:rPr lang="fi-FI" altLang="fi-FI" dirty="0" err="1"/>
              <a:t>the</a:t>
            </a:r>
            <a:r>
              <a:rPr lang="fi-FI" altLang="fi-FI" dirty="0"/>
              <a:t> </a:t>
            </a:r>
            <a:r>
              <a:rPr lang="fi-FI" altLang="fi-FI" dirty="0" err="1"/>
              <a:t>course</a:t>
            </a:r>
            <a:r>
              <a:rPr lang="fi-FI" altLang="fi-FI" dirty="0"/>
              <a:t> </a:t>
            </a:r>
            <a:r>
              <a:rPr lang="fi-FI" altLang="fi-FI" dirty="0" err="1"/>
              <a:t>material</a:t>
            </a:r>
            <a:r>
              <a:rPr lang="fi-FI" altLang="fi-FI" dirty="0"/>
              <a:t> </a:t>
            </a:r>
            <a:r>
              <a:rPr lang="fi-FI" altLang="fi-FI" dirty="0" err="1"/>
              <a:t>will</a:t>
            </a:r>
            <a:r>
              <a:rPr lang="fi-FI" altLang="fi-FI" dirty="0"/>
              <a:t> </a:t>
            </a:r>
            <a:r>
              <a:rPr lang="fi-FI" altLang="fi-FI" dirty="0" err="1"/>
              <a:t>be</a:t>
            </a:r>
            <a:r>
              <a:rPr lang="fi-FI" altLang="fi-FI" dirty="0"/>
              <a:t> at </a:t>
            </a:r>
          </a:p>
          <a:p>
            <a:pPr marL="0" indent="0" algn="ctr">
              <a:buNone/>
            </a:pPr>
            <a:r>
              <a:rPr lang="fi-FI" altLang="fi-FI" dirty="0"/>
              <a:t>		</a:t>
            </a:r>
          </a:p>
          <a:p>
            <a:pPr marL="0" indent="0" algn="ctr">
              <a:buNone/>
            </a:pPr>
            <a:r>
              <a:rPr lang="fi-FI" altLang="fi-FI" sz="3000" dirty="0" err="1">
                <a:solidFill>
                  <a:srgbClr val="FF0000"/>
                </a:solidFill>
              </a:rPr>
              <a:t>MyCourses</a:t>
            </a:r>
          </a:p>
          <a:p>
            <a:pPr marL="0" indent="0" algn="ctr">
              <a:buNone/>
            </a:pPr>
            <a:endParaRPr lang="fi-FI" altLang="fi-FI" dirty="0"/>
          </a:p>
          <a:p>
            <a:pPr marL="0" indent="0" algn="ctr">
              <a:buNone/>
            </a:pPr>
            <a:r>
              <a:rPr lang="fi-FI" altLang="fi-FI" dirty="0" err="1"/>
              <a:t>Used</a:t>
            </a:r>
            <a:r>
              <a:rPr lang="fi-FI" altLang="fi-FI" dirty="0"/>
              <a:t> </a:t>
            </a:r>
            <a:r>
              <a:rPr lang="fi-FI" altLang="fi-FI" dirty="0" err="1"/>
              <a:t>also</a:t>
            </a:r>
            <a:r>
              <a:rPr lang="fi-FI" altLang="fi-FI" dirty="0"/>
              <a:t> for </a:t>
            </a:r>
            <a:r>
              <a:rPr lang="fi-FI" altLang="fi-FI" dirty="0" err="1"/>
              <a:t>submission</a:t>
            </a:r>
            <a:r>
              <a:rPr lang="fi-FI" altLang="fi-FI" dirty="0"/>
              <a:t> and </a:t>
            </a:r>
            <a:r>
              <a:rPr lang="fi-FI" altLang="fi-FI" dirty="0" err="1"/>
              <a:t>lab</a:t>
            </a:r>
            <a:r>
              <a:rPr lang="fi-FI" altLang="fi-FI" dirty="0"/>
              <a:t> </a:t>
            </a:r>
            <a:r>
              <a:rPr lang="fi-FI" altLang="fi-FI" dirty="0" err="1"/>
              <a:t>booking</a:t>
            </a:r>
            <a:endParaRPr lang="fi-FI" altLang="fi-FI" dirty="0"/>
          </a:p>
          <a:p>
            <a:pPr marL="0" indent="0" algn="ctr">
              <a:buNone/>
            </a:pPr>
            <a:endParaRPr lang="fi-FI" altLang="fi-FI" dirty="0"/>
          </a:p>
          <a:p>
            <a:pPr marL="0" indent="0" algn="ctr">
              <a:buNone/>
            </a:pPr>
            <a:r>
              <a:rPr lang="fi-FI" altLang="fi-FI" dirty="0"/>
              <a:t>I </a:t>
            </a:r>
            <a:r>
              <a:rPr lang="fi-FI" altLang="fi-FI" dirty="0" err="1"/>
              <a:t>will</a:t>
            </a:r>
            <a:r>
              <a:rPr lang="fi-FI" altLang="fi-FI" dirty="0"/>
              <a:t> </a:t>
            </a:r>
            <a:r>
              <a:rPr lang="fi-FI" altLang="fi-FI" dirty="0" err="1"/>
              <a:t>add</a:t>
            </a:r>
            <a:r>
              <a:rPr lang="fi-FI" altLang="fi-FI" dirty="0"/>
              <a:t> </a:t>
            </a:r>
            <a:r>
              <a:rPr lang="fi-FI" altLang="fi-FI" dirty="0" err="1"/>
              <a:t>the</a:t>
            </a:r>
            <a:r>
              <a:rPr lang="fi-FI" altLang="fi-FI" dirty="0"/>
              <a:t> </a:t>
            </a:r>
            <a:r>
              <a:rPr lang="fi-FI" altLang="fi-FI" dirty="0" err="1"/>
              <a:t>lecture</a:t>
            </a:r>
            <a:r>
              <a:rPr lang="fi-FI" altLang="fi-FI" dirty="0"/>
              <a:t> </a:t>
            </a:r>
            <a:r>
              <a:rPr lang="fi-FI" altLang="fi-FI" dirty="0" err="1"/>
              <a:t>slides</a:t>
            </a:r>
            <a:r>
              <a:rPr lang="fi-FI" altLang="fi-FI" dirty="0"/>
              <a:t> AFTER </a:t>
            </a:r>
            <a:r>
              <a:rPr lang="fi-FI" altLang="fi-FI" dirty="0" err="1"/>
              <a:t>the</a:t>
            </a:r>
            <a:r>
              <a:rPr lang="fi-FI" altLang="fi-FI" dirty="0"/>
              <a:t> </a:t>
            </a:r>
            <a:r>
              <a:rPr lang="fi-FI" altLang="fi-FI" dirty="0" err="1"/>
              <a:t>lecture</a:t>
            </a:r>
            <a:endParaRPr lang="fi-FI" altLang="fi-FI" dirty="0"/>
          </a:p>
          <a:p>
            <a:pPr marL="0" indent="0" algn="ctr">
              <a:buNone/>
            </a:pPr>
            <a:r>
              <a:rPr lang="fi-FI" altLang="fi-FI" dirty="0"/>
              <a:t>As </a:t>
            </a:r>
            <a:r>
              <a:rPr lang="fi-FI" altLang="fi-FI" dirty="0" err="1"/>
              <a:t>well</a:t>
            </a:r>
            <a:r>
              <a:rPr lang="fi-FI" altLang="fi-FI" dirty="0"/>
              <a:t> </a:t>
            </a:r>
            <a:r>
              <a:rPr lang="fi-FI" altLang="fi-FI" dirty="0" err="1"/>
              <a:t>the</a:t>
            </a:r>
            <a:r>
              <a:rPr lang="fi-FI" altLang="fi-FI" dirty="0"/>
              <a:t> </a:t>
            </a:r>
            <a:r>
              <a:rPr lang="fi-FI" altLang="fi-FI" dirty="0" err="1"/>
              <a:t>material</a:t>
            </a:r>
            <a:r>
              <a:rPr lang="fi-FI" altLang="fi-FI" dirty="0"/>
              <a:t> </a:t>
            </a:r>
            <a:r>
              <a:rPr lang="fi-FI" altLang="fi-FI" dirty="0" err="1"/>
              <a:t>we</a:t>
            </a:r>
            <a:r>
              <a:rPr lang="fi-FI" altLang="fi-FI" dirty="0"/>
              <a:t> </a:t>
            </a:r>
            <a:r>
              <a:rPr lang="fi-FI" altLang="fi-FI" dirty="0" err="1"/>
              <a:t>produce</a:t>
            </a:r>
            <a:r>
              <a:rPr lang="fi-FI" altLang="fi-FI" dirty="0"/>
              <a:t> </a:t>
            </a:r>
            <a:r>
              <a:rPr lang="fi-FI" altLang="fi-FI" dirty="0" err="1"/>
              <a:t>during</a:t>
            </a:r>
            <a:r>
              <a:rPr lang="fi-FI" altLang="fi-FI" dirty="0"/>
              <a:t> </a:t>
            </a:r>
            <a:r>
              <a:rPr lang="fi-FI" altLang="fi-FI" dirty="0" err="1"/>
              <a:t>lectures</a:t>
            </a:r>
            <a:endParaRPr lang="fi-FI" altLang="fi-FI" dirty="0"/>
          </a:p>
        </p:txBody>
      </p:sp>
      <p:pic>
        <p:nvPicPr>
          <p:cNvPr id="13316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3802" y="464885"/>
            <a:ext cx="1982132" cy="1485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7" name="TextBox 1"/>
          <p:cNvSpPr txBox="1">
            <a:spLocks noChangeArrowheads="1"/>
          </p:cNvSpPr>
          <p:nvPr/>
        </p:nvSpPr>
        <p:spPr bwMode="auto">
          <a:xfrm>
            <a:off x="733425" y="5483227"/>
            <a:ext cx="47529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chemeClr val="tx2"/>
                </a:solidFill>
              </a:rPr>
              <a:t>Final DL for ALL submissions – 13.05 at 8 pm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98C5155-3A94-4B2F-BB8A-D09DF2DF9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049" y="2207075"/>
            <a:ext cx="4075209" cy="29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010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08DF482-DC88-C1AD-24C1-1F21A5D2B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34" y="811585"/>
            <a:ext cx="9088502" cy="5870727"/>
          </a:xfrm>
          <a:prstGeom prst="rect">
            <a:avLst/>
          </a:prstGeom>
        </p:spPr>
      </p:pic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93134" y="-125412"/>
            <a:ext cx="8596668" cy="1320800"/>
          </a:xfrm>
        </p:spPr>
        <p:txBody>
          <a:bodyPr/>
          <a:lstStyle/>
          <a:p>
            <a:r>
              <a:rPr lang="en-GB" altLang="en-US" dirty="0"/>
              <a:t>Course Book</a:t>
            </a:r>
          </a:p>
        </p:txBody>
      </p:sp>
      <p:sp>
        <p:nvSpPr>
          <p:cNvPr id="14339" name="TextBox 2"/>
          <p:cNvSpPr txBox="1">
            <a:spLocks noChangeArrowheads="1"/>
          </p:cNvSpPr>
          <p:nvPr/>
        </p:nvSpPr>
        <p:spPr bwMode="auto">
          <a:xfrm>
            <a:off x="9028648" y="4292089"/>
            <a:ext cx="3122255" cy="1477328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 dirty="0"/>
              <a:t>Free e-book for Aalto students + additional chapters for Raman spectroscopy and Electronic Transport in semiconductors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9018374" y="2541133"/>
            <a:ext cx="3122255" cy="92333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1800" dirty="0"/>
              <a:t>Course book index (which pages are most relevant for the course and exam)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EA6328E-B5AC-4FAE-B444-D38930F5E593}"/>
              </a:ext>
            </a:extLst>
          </p:cNvPr>
          <p:cNvCxnSpPr>
            <a:cxnSpLocks/>
          </p:cNvCxnSpPr>
          <p:nvPr/>
        </p:nvCxnSpPr>
        <p:spPr>
          <a:xfrm flipH="1">
            <a:off x="4684295" y="3216442"/>
            <a:ext cx="4334079" cy="11470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18CB7E0-FD56-47EA-BAF4-048531CAA859}"/>
              </a:ext>
            </a:extLst>
          </p:cNvPr>
          <p:cNvCxnSpPr>
            <a:cxnSpLocks/>
            <a:stCxn id="14339" idx="1"/>
          </p:cNvCxnSpPr>
          <p:nvPr/>
        </p:nvCxnSpPr>
        <p:spPr>
          <a:xfrm flipH="1">
            <a:off x="7258556" y="5030753"/>
            <a:ext cx="1770092" cy="36663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426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>
          <a:xfrm>
            <a:off x="677334" y="209550"/>
            <a:ext cx="8596668" cy="1320800"/>
          </a:xfrm>
        </p:spPr>
        <p:txBody>
          <a:bodyPr/>
          <a:lstStyle/>
          <a:p>
            <a:r>
              <a:rPr lang="en-GB" altLang="en-US" dirty="0"/>
              <a:t>Flip the classroom	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>
          <a:xfrm>
            <a:off x="677334" y="1530350"/>
            <a:ext cx="8596668" cy="388077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GB" altLang="en-US" dirty="0"/>
              <a:t>Before major topic, study the topic from course book and prepare your pre-task</a:t>
            </a:r>
          </a:p>
          <a:p>
            <a:endParaRPr lang="en-GB" altLang="en-US" dirty="0"/>
          </a:p>
          <a:p>
            <a:r>
              <a:rPr lang="en-GB" altLang="en-US" dirty="0"/>
              <a:t>With minor topics, strongly recommended, but not obligatory! [Read rather then – not on exam]</a:t>
            </a:r>
            <a:endParaRPr lang="en-GB" altLang="en-US" dirty="0">
              <a:cs typeface="Calibri"/>
            </a:endParaRPr>
          </a:p>
          <a:p>
            <a:endParaRPr lang="en-GB" altLang="en-US" dirty="0"/>
          </a:p>
          <a:p>
            <a:r>
              <a:rPr lang="en-GB" altLang="en-US" dirty="0"/>
              <a:t>Exam is based on the material on Course book!</a:t>
            </a:r>
          </a:p>
          <a:p>
            <a:endParaRPr lang="en-GB" altLang="en-US" dirty="0"/>
          </a:p>
          <a:p>
            <a:r>
              <a:rPr lang="en-GB" altLang="en-US" dirty="0"/>
              <a:t>At class, we do less “studying” and more doing…</a:t>
            </a:r>
            <a:endParaRPr lang="en-GB" alt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63770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d55ec43d-61f7-45f9-b616-9d5642024941" Revision="1" Stencil="System.MyShapes" StencilVersion="1.0"/>
</Control>
</file>

<file path=customXml/itemProps1.xml><?xml version="1.0" encoding="utf-8"?>
<ds:datastoreItem xmlns:ds="http://schemas.openxmlformats.org/officeDocument/2006/customXml" ds:itemID="{C5F7E8EF-0E01-4A8D-AEE6-BC986559AD91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4739</TotalTime>
  <Words>2688</Words>
  <Application>Microsoft Office PowerPoint</Application>
  <PresentationFormat>Widescreen</PresentationFormat>
  <Paragraphs>480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Calibri</vt:lpstr>
      <vt:lpstr>Calibri Light</vt:lpstr>
      <vt:lpstr>Office Theme</vt:lpstr>
      <vt:lpstr>CHEM-E5140 Materials Characterization Laboratory General Introduction of Course 10.3.2025</vt:lpstr>
      <vt:lpstr>PowerPoint Presentation</vt:lpstr>
      <vt:lpstr>Teaching acitivites</vt:lpstr>
      <vt:lpstr>Teaching activities – </vt:lpstr>
      <vt:lpstr>Teaching activities </vt:lpstr>
      <vt:lpstr>How to pass the course?</vt:lpstr>
      <vt:lpstr>Material</vt:lpstr>
      <vt:lpstr>Course Book</vt:lpstr>
      <vt:lpstr>Flip the classroom </vt:lpstr>
      <vt:lpstr>Laboratory work</vt:lpstr>
      <vt:lpstr>How to sign in a laboratory group</vt:lpstr>
      <vt:lpstr>Laboratory work</vt:lpstr>
      <vt:lpstr>Laboratory instructions?</vt:lpstr>
      <vt:lpstr>Laboratory report</vt:lpstr>
      <vt:lpstr>Pre-task: How to prepare</vt:lpstr>
      <vt:lpstr>Pre-task (flip): How to prepare</vt:lpstr>
      <vt:lpstr>Pre-task (flip): How to prepare</vt:lpstr>
      <vt:lpstr>How to hand in pre-task</vt:lpstr>
      <vt:lpstr>Laboratory report: How to prepare</vt:lpstr>
      <vt:lpstr>Laboratory report: How to prepare</vt:lpstr>
      <vt:lpstr>Laboratory report: How to prepare</vt:lpstr>
      <vt:lpstr>Laboratory report examples: Experimental</vt:lpstr>
      <vt:lpstr>Laboratory report: Experimental - samples</vt:lpstr>
      <vt:lpstr>Laboratory report: How to prepare</vt:lpstr>
      <vt:lpstr>Laboratory report examples: Results</vt:lpstr>
      <vt:lpstr>Laboratory report: How to prepare</vt:lpstr>
      <vt:lpstr>Laboratory report examples: Analysis</vt:lpstr>
      <vt:lpstr>Laboratory report: How to prepare</vt:lpstr>
      <vt:lpstr>Laboratory report: How to prepare</vt:lpstr>
      <vt:lpstr>Proper Reference</vt:lpstr>
      <vt:lpstr>Proper Reference</vt:lpstr>
      <vt:lpstr>Learning Outcomes of the  Laboratory and Reports </vt:lpstr>
      <vt:lpstr>MyCourses Report Submission</vt:lpstr>
      <vt:lpstr>Laboratory report: Assessment</vt:lpstr>
      <vt:lpstr>Laboratory report: Assessment matrix (MyCourses)</vt:lpstr>
      <vt:lpstr>Laboratory report: Assessment matrix (MyCourses)</vt:lpstr>
      <vt:lpstr>Laboratory report: Assessment matrix (MyCourses)</vt:lpstr>
      <vt:lpstr>Laboratory report: Assessment matrix (MyCourses)</vt:lpstr>
      <vt:lpstr>What is reflection?</vt:lpstr>
      <vt:lpstr>Course assessment</vt:lpstr>
      <vt:lpstr>Oral Exam First task</vt:lpstr>
      <vt:lpstr>Oral Exam Second task</vt:lpstr>
      <vt:lpstr>Contact sessions</vt:lpstr>
      <vt:lpstr>What if you just don’t have time to finish the course</vt:lpstr>
      <vt:lpstr>Materials Characterization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CHEM-E5140 Materials Characterization Laboratory General Introduction of Course 10.9.2018</dc:title>
  <dc:creator>Tewari Girish</dc:creator>
  <cp:lastModifiedBy>Tewari Girish</cp:lastModifiedBy>
  <cp:revision>143</cp:revision>
  <dcterms:created xsi:type="dcterms:W3CDTF">1601-01-01T00:00:00Z</dcterms:created>
  <dcterms:modified xsi:type="dcterms:W3CDTF">2025-03-10T10:34:33Z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  <property fmtid="{D5CDD505-2E9C-101B-9397-08002B2CF9AE}" pid="3" name="Tfs.LastKnownPath">
    <vt:lpwstr>\\home.org.aalto.fi\tewarig1\data\Documents\backup\documents\Aalto Chem Teaching assignment\MATCHEM_E5140_2019\GeneralintroCHEM-E5140.pptx</vt:lpwstr>
  </property>
</Properties>
</file>

<file path=docProps/thumbnail.jpeg>
</file>